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81" r:id="rId2"/>
    <p:sldMasterId id="2147483715" r:id="rId3"/>
  </p:sldMasterIdLst>
  <p:notesMasterIdLst>
    <p:notesMasterId r:id="rId71"/>
  </p:notesMasterIdLst>
  <p:sldIdLst>
    <p:sldId id="414" r:id="rId4"/>
    <p:sldId id="415" r:id="rId5"/>
    <p:sldId id="437" r:id="rId6"/>
    <p:sldId id="421" r:id="rId7"/>
    <p:sldId id="460" r:id="rId8"/>
    <p:sldId id="459" r:id="rId9"/>
    <p:sldId id="461" r:id="rId10"/>
    <p:sldId id="462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352" r:id="rId27"/>
    <p:sldId id="478" r:id="rId28"/>
    <p:sldId id="479" r:id="rId29"/>
    <p:sldId id="480" r:id="rId30"/>
    <p:sldId id="481" r:id="rId31"/>
    <p:sldId id="323" r:id="rId32"/>
    <p:sldId id="488" r:id="rId33"/>
    <p:sldId id="487" r:id="rId34"/>
    <p:sldId id="486" r:id="rId35"/>
    <p:sldId id="485" r:id="rId36"/>
    <p:sldId id="489" r:id="rId37"/>
    <p:sldId id="490" r:id="rId38"/>
    <p:sldId id="500" r:id="rId39"/>
    <p:sldId id="499" r:id="rId40"/>
    <p:sldId id="498" r:id="rId41"/>
    <p:sldId id="497" r:id="rId42"/>
    <p:sldId id="496" r:id="rId43"/>
    <p:sldId id="495" r:id="rId44"/>
    <p:sldId id="494" r:id="rId45"/>
    <p:sldId id="493" r:id="rId46"/>
    <p:sldId id="492" r:id="rId47"/>
    <p:sldId id="491" r:id="rId48"/>
    <p:sldId id="501" r:id="rId49"/>
    <p:sldId id="505" r:id="rId50"/>
    <p:sldId id="502" r:id="rId51"/>
    <p:sldId id="504" r:id="rId52"/>
    <p:sldId id="506" r:id="rId53"/>
    <p:sldId id="507" r:id="rId54"/>
    <p:sldId id="508" r:id="rId55"/>
    <p:sldId id="509" r:id="rId56"/>
    <p:sldId id="511" r:id="rId57"/>
    <p:sldId id="512" r:id="rId58"/>
    <p:sldId id="513" r:id="rId59"/>
    <p:sldId id="510" r:id="rId60"/>
    <p:sldId id="514" r:id="rId61"/>
    <p:sldId id="515" r:id="rId62"/>
    <p:sldId id="516" r:id="rId63"/>
    <p:sldId id="517" r:id="rId64"/>
    <p:sldId id="518" r:id="rId65"/>
    <p:sldId id="520" r:id="rId66"/>
    <p:sldId id="521" r:id="rId67"/>
    <p:sldId id="522" r:id="rId68"/>
    <p:sldId id="519" r:id="rId69"/>
    <p:sldId id="45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1010"/>
    <a:srgbClr val="00B5F1"/>
    <a:srgbClr val="682079"/>
    <a:srgbClr val="F4D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8966" autoAdjust="0"/>
  </p:normalViewPr>
  <p:slideViewPr>
    <p:cSldViewPr snapToGrid="0">
      <p:cViewPr varScale="1">
        <p:scale>
          <a:sx n="100" d="100"/>
          <a:sy n="100" d="100"/>
        </p:scale>
        <p:origin x="91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svg"/><Relationship Id="rId1" Type="http://schemas.openxmlformats.org/officeDocument/2006/relationships/image" Target="../media/image112.png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svg"/><Relationship Id="rId1" Type="http://schemas.openxmlformats.org/officeDocument/2006/relationships/image" Target="../media/image140.png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svg"/><Relationship Id="rId1" Type="http://schemas.openxmlformats.org/officeDocument/2006/relationships/image" Target="../media/image112.png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svg"/><Relationship Id="rId1" Type="http://schemas.openxmlformats.org/officeDocument/2006/relationships/image" Target="../media/image140.png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EFB65-DCD5-4A77-9E19-80F866F20B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028EA5-4A3A-4929-BA8C-A4B454A84D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Contraseñas simples</a:t>
          </a:r>
          <a:endParaRPr lang="en-US" dirty="0"/>
        </a:p>
      </dgm:t>
    </dgm:pt>
    <dgm:pt modelId="{B6FDD14F-96FF-4DE0-A5BC-8E580395A371}" type="parTrans" cxnId="{E6DB782B-A7AE-4A18-A9E2-CFE12B60B309}">
      <dgm:prSet/>
      <dgm:spPr/>
      <dgm:t>
        <a:bodyPr/>
        <a:lstStyle/>
        <a:p>
          <a:endParaRPr lang="en-US"/>
        </a:p>
      </dgm:t>
    </dgm:pt>
    <dgm:pt modelId="{21CD6E22-096B-4DAC-BECA-B92C21542960}" type="sibTrans" cxnId="{E6DB782B-A7AE-4A18-A9E2-CFE12B60B309}">
      <dgm:prSet/>
      <dgm:spPr/>
      <dgm:t>
        <a:bodyPr/>
        <a:lstStyle/>
        <a:p>
          <a:endParaRPr lang="en-US"/>
        </a:p>
      </dgm:t>
    </dgm:pt>
    <dgm:pt modelId="{1C046C10-97A1-4578-9F42-92B99A0B0AF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Fácil de recordar</a:t>
          </a:r>
          <a:endParaRPr lang="en-US" dirty="0"/>
        </a:p>
      </dgm:t>
    </dgm:pt>
    <dgm:pt modelId="{45FA2700-2B6C-43F4-88FC-6FE3DCAB6B30}" type="parTrans" cxnId="{A0931A74-EA8C-4CAD-BD8F-5C9C7744F69E}">
      <dgm:prSet/>
      <dgm:spPr/>
      <dgm:t>
        <a:bodyPr/>
        <a:lstStyle/>
        <a:p>
          <a:endParaRPr lang="en-US"/>
        </a:p>
      </dgm:t>
    </dgm:pt>
    <dgm:pt modelId="{8B824883-A8A7-4D51-B6C8-10C6C6891AA8}" type="sibTrans" cxnId="{A0931A74-EA8C-4CAD-BD8F-5C9C7744F69E}">
      <dgm:prSet/>
      <dgm:spPr/>
      <dgm:t>
        <a:bodyPr/>
        <a:lstStyle/>
        <a:p>
          <a:endParaRPr lang="en-US"/>
        </a:p>
      </dgm:t>
    </dgm:pt>
    <dgm:pt modelId="{5AC2D853-E322-41F8-A3CD-FAA89A40DDA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123456/</a:t>
          </a:r>
          <a:r>
            <a:rPr lang="es-ES" dirty="0" err="1"/>
            <a:t>qwerty</a:t>
          </a:r>
          <a:endParaRPr lang="en-US" dirty="0"/>
        </a:p>
      </dgm:t>
    </dgm:pt>
    <dgm:pt modelId="{E53CA2AA-3F9C-4205-AD6E-D1F49D978020}" type="parTrans" cxnId="{A60DC4D7-3A4A-4ED4-8C75-4809A2318B82}">
      <dgm:prSet/>
      <dgm:spPr/>
      <dgm:t>
        <a:bodyPr/>
        <a:lstStyle/>
        <a:p>
          <a:endParaRPr lang="en-US"/>
        </a:p>
      </dgm:t>
    </dgm:pt>
    <dgm:pt modelId="{B2B1C728-5BB2-456F-8F9D-A33B365E7E1C}" type="sibTrans" cxnId="{A60DC4D7-3A4A-4ED4-8C75-4809A2318B82}">
      <dgm:prSet/>
      <dgm:spPr/>
      <dgm:t>
        <a:bodyPr/>
        <a:lstStyle/>
        <a:p>
          <a:endParaRPr lang="en-US"/>
        </a:p>
      </dgm:t>
    </dgm:pt>
    <dgm:pt modelId="{8AA680AB-C032-407C-9965-5C3B5E334602}" type="pres">
      <dgm:prSet presAssocID="{770EFB65-DCD5-4A77-9E19-80F866F20B37}" presName="root" presStyleCnt="0">
        <dgm:presLayoutVars>
          <dgm:dir/>
          <dgm:resizeHandles val="exact"/>
        </dgm:presLayoutVars>
      </dgm:prSet>
      <dgm:spPr/>
    </dgm:pt>
    <dgm:pt modelId="{A74A7366-5D71-4139-B292-0D77EA41F0DD}" type="pres">
      <dgm:prSet presAssocID="{C5028EA5-4A3A-4929-BA8C-A4B454A84D10}" presName="compNode" presStyleCnt="0"/>
      <dgm:spPr/>
    </dgm:pt>
    <dgm:pt modelId="{2488A725-6360-42A6-AAFB-547B86FD65C6}" type="pres">
      <dgm:prSet presAssocID="{C5028EA5-4A3A-4929-BA8C-A4B454A84D10}" presName="bgRect" presStyleLbl="bgShp" presStyleIdx="0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tx1">
                <a:lumMod val="10000"/>
                <a:lumOff val="90000"/>
                <a:shade val="30000"/>
                <a:satMod val="115000"/>
              </a:schemeClr>
            </a:gs>
            <a:gs pos="50000">
              <a:schemeClr val="tx1">
                <a:lumMod val="10000"/>
                <a:lumOff val="90000"/>
                <a:shade val="67500"/>
                <a:satMod val="115000"/>
              </a:schemeClr>
            </a:gs>
            <a:gs pos="100000">
              <a:schemeClr val="tx1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chemeClr val="tx1"/>
          </a:solidFill>
        </a:ln>
      </dgm:spPr>
    </dgm:pt>
    <dgm:pt modelId="{768A7378-3098-4386-84E1-750EED2D9E4A}" type="pres">
      <dgm:prSet presAssocID="{C5028EA5-4A3A-4929-BA8C-A4B454A84D10}" presName="iconRect" presStyleLbl="node1" presStyleIdx="0" presStyleCnt="3"/>
      <dgm:spPr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7A4CA3FE-5999-46B9-9581-B9081B321BBE}" type="pres">
      <dgm:prSet presAssocID="{C5028EA5-4A3A-4929-BA8C-A4B454A84D10}" presName="spaceRect" presStyleCnt="0"/>
      <dgm:spPr/>
    </dgm:pt>
    <dgm:pt modelId="{1E93E864-B021-4094-902E-75ADFFBD8934}" type="pres">
      <dgm:prSet presAssocID="{C5028EA5-4A3A-4929-BA8C-A4B454A84D10}" presName="parTx" presStyleLbl="revTx" presStyleIdx="0" presStyleCnt="3">
        <dgm:presLayoutVars>
          <dgm:chMax val="0"/>
          <dgm:chPref val="0"/>
        </dgm:presLayoutVars>
      </dgm:prSet>
      <dgm:spPr/>
    </dgm:pt>
    <dgm:pt modelId="{687769D2-C052-40EC-BEB0-FEB758386A25}" type="pres">
      <dgm:prSet presAssocID="{21CD6E22-096B-4DAC-BECA-B92C21542960}" presName="sibTrans" presStyleCnt="0"/>
      <dgm:spPr/>
    </dgm:pt>
    <dgm:pt modelId="{49DCC9E7-2D97-4D93-A4CE-70BA87C0D8E5}" type="pres">
      <dgm:prSet presAssocID="{1C046C10-97A1-4578-9F42-92B99A0B0AFB}" presName="compNode" presStyleCnt="0"/>
      <dgm:spPr/>
    </dgm:pt>
    <dgm:pt modelId="{43DE7CDE-0C3A-4A65-B99A-F99F5FD3BBDC}" type="pres">
      <dgm:prSet presAssocID="{1C046C10-97A1-4578-9F42-92B99A0B0AFB}" presName="bgRect" presStyleLbl="bgShp" presStyleIdx="1" presStyleCnt="3"/>
      <dgm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2">
                <a:lumMod val="10000"/>
                <a:lumOff val="90000"/>
                <a:shade val="30000"/>
                <a:satMod val="115000"/>
              </a:schemeClr>
            </a:gs>
            <a:gs pos="50000">
              <a:schemeClr val="tx2">
                <a:lumMod val="10000"/>
                <a:lumOff val="90000"/>
                <a:shade val="67500"/>
                <a:satMod val="115000"/>
              </a:schemeClr>
            </a:gs>
            <a:gs pos="100000">
              <a:schemeClr val="tx2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EA622749-2D4F-47AE-B15E-2B78A6998727}" type="pres">
      <dgm:prSet presAssocID="{1C046C10-97A1-4578-9F42-92B99A0B0AFB}" presName="iconRect" presStyleLbl="node1" presStyleIdx="1" presStyleCnt="3"/>
      <dgm:spPr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51A5037-EADB-4AF7-A40D-F46B537F6E88}" type="pres">
      <dgm:prSet presAssocID="{1C046C10-97A1-4578-9F42-92B99A0B0AFB}" presName="spaceRect" presStyleCnt="0"/>
      <dgm:spPr/>
    </dgm:pt>
    <dgm:pt modelId="{E7B023C1-18EC-4584-B4BC-2DB5DC6C0797}" type="pres">
      <dgm:prSet presAssocID="{1C046C10-97A1-4578-9F42-92B99A0B0AFB}" presName="parTx" presStyleLbl="revTx" presStyleIdx="1" presStyleCnt="3">
        <dgm:presLayoutVars>
          <dgm:chMax val="0"/>
          <dgm:chPref val="0"/>
        </dgm:presLayoutVars>
      </dgm:prSet>
      <dgm:spPr/>
    </dgm:pt>
    <dgm:pt modelId="{0DA6533D-D277-4267-924F-7A5E35F307DE}" type="pres">
      <dgm:prSet presAssocID="{8B824883-A8A7-4D51-B6C8-10C6C6891AA8}" presName="sibTrans" presStyleCnt="0"/>
      <dgm:spPr/>
    </dgm:pt>
    <dgm:pt modelId="{98A7A0C7-CFE6-41F2-B605-800504D3722C}" type="pres">
      <dgm:prSet presAssocID="{5AC2D853-E322-41F8-A3CD-FAA89A40DDA8}" presName="compNode" presStyleCnt="0"/>
      <dgm:spPr/>
    </dgm:pt>
    <dgm:pt modelId="{F0ABA16C-99C6-4371-A2A2-DAAAF24A685A}" type="pres">
      <dgm:prSet presAssocID="{5AC2D853-E322-41F8-A3CD-FAA89A40DDA8}" presName="bgRect" presStyleLbl="bgShp" presStyleIdx="2" presStyleCnt="3"/>
      <dgm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1">
                <a:lumMod val="10000"/>
                <a:lumOff val="90000"/>
                <a:shade val="30000"/>
                <a:satMod val="115000"/>
              </a:schemeClr>
            </a:gs>
            <a:gs pos="50000">
              <a:schemeClr val="tx1">
                <a:lumMod val="10000"/>
                <a:lumOff val="90000"/>
                <a:shade val="67500"/>
                <a:satMod val="115000"/>
              </a:schemeClr>
            </a:gs>
            <a:gs pos="100000">
              <a:schemeClr val="tx1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2B2CF118-7EB7-49A0-A7A8-D431AFF99C7F}" type="pres">
      <dgm:prSet presAssocID="{5AC2D853-E322-41F8-A3CD-FAA89A40DDA8}" presName="iconRect" presStyleLbl="node1" presStyleIdx="2" presStyleCnt="3"/>
      <dgm:spPr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66D1EFF-6E0D-4926-AC95-2C86ED2F1B2E}" type="pres">
      <dgm:prSet presAssocID="{5AC2D853-E322-41F8-A3CD-FAA89A40DDA8}" presName="spaceRect" presStyleCnt="0"/>
      <dgm:spPr/>
    </dgm:pt>
    <dgm:pt modelId="{359AA4DE-E980-44E4-8DFD-F1B6359432C0}" type="pres">
      <dgm:prSet presAssocID="{5AC2D853-E322-41F8-A3CD-FAA89A40DD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6DB782B-A7AE-4A18-A9E2-CFE12B60B309}" srcId="{770EFB65-DCD5-4A77-9E19-80F866F20B37}" destId="{C5028EA5-4A3A-4929-BA8C-A4B454A84D10}" srcOrd="0" destOrd="0" parTransId="{B6FDD14F-96FF-4DE0-A5BC-8E580395A371}" sibTransId="{21CD6E22-096B-4DAC-BECA-B92C21542960}"/>
    <dgm:cxn modelId="{B940CE6B-91EF-4925-942E-41910293C9F1}" type="presOf" srcId="{5AC2D853-E322-41F8-A3CD-FAA89A40DDA8}" destId="{359AA4DE-E980-44E4-8DFD-F1B6359432C0}" srcOrd="0" destOrd="0" presId="urn:microsoft.com/office/officeart/2018/2/layout/IconVerticalSolidList"/>
    <dgm:cxn modelId="{A0931A74-EA8C-4CAD-BD8F-5C9C7744F69E}" srcId="{770EFB65-DCD5-4A77-9E19-80F866F20B37}" destId="{1C046C10-97A1-4578-9F42-92B99A0B0AFB}" srcOrd="1" destOrd="0" parTransId="{45FA2700-2B6C-43F4-88FC-6FE3DCAB6B30}" sibTransId="{8B824883-A8A7-4D51-B6C8-10C6C6891AA8}"/>
    <dgm:cxn modelId="{52994882-5E92-40CC-947F-C170DFA582C6}" type="presOf" srcId="{C5028EA5-4A3A-4929-BA8C-A4B454A84D10}" destId="{1E93E864-B021-4094-902E-75ADFFBD8934}" srcOrd="0" destOrd="0" presId="urn:microsoft.com/office/officeart/2018/2/layout/IconVerticalSolidList"/>
    <dgm:cxn modelId="{647978B4-19C4-49EF-AC4C-D93F3C22C190}" type="presOf" srcId="{770EFB65-DCD5-4A77-9E19-80F866F20B37}" destId="{8AA680AB-C032-407C-9965-5C3B5E334602}" srcOrd="0" destOrd="0" presId="urn:microsoft.com/office/officeart/2018/2/layout/IconVerticalSolidList"/>
    <dgm:cxn modelId="{9EE552D3-A4AE-4829-B87B-D21665FFAA73}" type="presOf" srcId="{1C046C10-97A1-4578-9F42-92B99A0B0AFB}" destId="{E7B023C1-18EC-4584-B4BC-2DB5DC6C0797}" srcOrd="0" destOrd="0" presId="urn:microsoft.com/office/officeart/2018/2/layout/IconVerticalSolidList"/>
    <dgm:cxn modelId="{A60DC4D7-3A4A-4ED4-8C75-4809A2318B82}" srcId="{770EFB65-DCD5-4A77-9E19-80F866F20B37}" destId="{5AC2D853-E322-41F8-A3CD-FAA89A40DDA8}" srcOrd="2" destOrd="0" parTransId="{E53CA2AA-3F9C-4205-AD6E-D1F49D978020}" sibTransId="{B2B1C728-5BB2-456F-8F9D-A33B365E7E1C}"/>
    <dgm:cxn modelId="{F84CEC09-9501-48A7-B6D3-981160520CA8}" type="presParOf" srcId="{8AA680AB-C032-407C-9965-5C3B5E334602}" destId="{A74A7366-5D71-4139-B292-0D77EA41F0DD}" srcOrd="0" destOrd="0" presId="urn:microsoft.com/office/officeart/2018/2/layout/IconVerticalSolidList"/>
    <dgm:cxn modelId="{6A5E1E4E-437B-400C-8A6C-702A280FEB41}" type="presParOf" srcId="{A74A7366-5D71-4139-B292-0D77EA41F0DD}" destId="{2488A725-6360-42A6-AAFB-547B86FD65C6}" srcOrd="0" destOrd="0" presId="urn:microsoft.com/office/officeart/2018/2/layout/IconVerticalSolidList"/>
    <dgm:cxn modelId="{8798E4CC-823E-41F5-AAB6-936021C6BCEC}" type="presParOf" srcId="{A74A7366-5D71-4139-B292-0D77EA41F0DD}" destId="{768A7378-3098-4386-84E1-750EED2D9E4A}" srcOrd="1" destOrd="0" presId="urn:microsoft.com/office/officeart/2018/2/layout/IconVerticalSolidList"/>
    <dgm:cxn modelId="{BD6C6C2E-42CB-42C5-B5AD-ED16932DA857}" type="presParOf" srcId="{A74A7366-5D71-4139-B292-0D77EA41F0DD}" destId="{7A4CA3FE-5999-46B9-9581-B9081B321BBE}" srcOrd="2" destOrd="0" presId="urn:microsoft.com/office/officeart/2018/2/layout/IconVerticalSolidList"/>
    <dgm:cxn modelId="{732DE2E1-CB35-4BB6-AEF5-5191F7A21247}" type="presParOf" srcId="{A74A7366-5D71-4139-B292-0D77EA41F0DD}" destId="{1E93E864-B021-4094-902E-75ADFFBD8934}" srcOrd="3" destOrd="0" presId="urn:microsoft.com/office/officeart/2018/2/layout/IconVerticalSolidList"/>
    <dgm:cxn modelId="{E519A906-30A5-4857-A873-0F96B66B0B67}" type="presParOf" srcId="{8AA680AB-C032-407C-9965-5C3B5E334602}" destId="{687769D2-C052-40EC-BEB0-FEB758386A25}" srcOrd="1" destOrd="0" presId="urn:microsoft.com/office/officeart/2018/2/layout/IconVerticalSolidList"/>
    <dgm:cxn modelId="{FA085B51-41CD-4419-B60A-1FFC0FAFDEF0}" type="presParOf" srcId="{8AA680AB-C032-407C-9965-5C3B5E334602}" destId="{49DCC9E7-2D97-4D93-A4CE-70BA87C0D8E5}" srcOrd="2" destOrd="0" presId="urn:microsoft.com/office/officeart/2018/2/layout/IconVerticalSolidList"/>
    <dgm:cxn modelId="{B426CF38-BCBE-4248-8809-5A545A058C55}" type="presParOf" srcId="{49DCC9E7-2D97-4D93-A4CE-70BA87C0D8E5}" destId="{43DE7CDE-0C3A-4A65-B99A-F99F5FD3BBDC}" srcOrd="0" destOrd="0" presId="urn:microsoft.com/office/officeart/2018/2/layout/IconVerticalSolidList"/>
    <dgm:cxn modelId="{0D5B1E0C-E5D7-4EA6-A62B-98C4EC51A173}" type="presParOf" srcId="{49DCC9E7-2D97-4D93-A4CE-70BA87C0D8E5}" destId="{EA622749-2D4F-47AE-B15E-2B78A6998727}" srcOrd="1" destOrd="0" presId="urn:microsoft.com/office/officeart/2018/2/layout/IconVerticalSolidList"/>
    <dgm:cxn modelId="{BA8DB971-6665-4A46-9E34-577CF43BA52B}" type="presParOf" srcId="{49DCC9E7-2D97-4D93-A4CE-70BA87C0D8E5}" destId="{251A5037-EADB-4AF7-A40D-F46B537F6E88}" srcOrd="2" destOrd="0" presId="urn:microsoft.com/office/officeart/2018/2/layout/IconVerticalSolidList"/>
    <dgm:cxn modelId="{D63A07CF-D5CD-42AF-9901-3EC5F06F1289}" type="presParOf" srcId="{49DCC9E7-2D97-4D93-A4CE-70BA87C0D8E5}" destId="{E7B023C1-18EC-4584-B4BC-2DB5DC6C0797}" srcOrd="3" destOrd="0" presId="urn:microsoft.com/office/officeart/2018/2/layout/IconVerticalSolidList"/>
    <dgm:cxn modelId="{343E04CF-0AB5-457C-8E7B-392AADA9FFE8}" type="presParOf" srcId="{8AA680AB-C032-407C-9965-5C3B5E334602}" destId="{0DA6533D-D277-4267-924F-7A5E35F307DE}" srcOrd="3" destOrd="0" presId="urn:microsoft.com/office/officeart/2018/2/layout/IconVerticalSolidList"/>
    <dgm:cxn modelId="{3E064FC1-8B9E-403E-B9A1-71A8BBC713D7}" type="presParOf" srcId="{8AA680AB-C032-407C-9965-5C3B5E334602}" destId="{98A7A0C7-CFE6-41F2-B605-800504D3722C}" srcOrd="4" destOrd="0" presId="urn:microsoft.com/office/officeart/2018/2/layout/IconVerticalSolidList"/>
    <dgm:cxn modelId="{71EC54B3-F7BE-489B-A4A8-A70B3E2F68E4}" type="presParOf" srcId="{98A7A0C7-CFE6-41F2-B605-800504D3722C}" destId="{F0ABA16C-99C6-4371-A2A2-DAAAF24A685A}" srcOrd="0" destOrd="0" presId="urn:microsoft.com/office/officeart/2018/2/layout/IconVerticalSolidList"/>
    <dgm:cxn modelId="{A570D9C8-03C5-4CC5-89E4-0FEFF91EFD8E}" type="presParOf" srcId="{98A7A0C7-CFE6-41F2-B605-800504D3722C}" destId="{2B2CF118-7EB7-49A0-A7A8-D431AFF99C7F}" srcOrd="1" destOrd="0" presId="urn:microsoft.com/office/officeart/2018/2/layout/IconVerticalSolidList"/>
    <dgm:cxn modelId="{056C5F0C-A61F-4211-982F-31981CC13646}" type="presParOf" srcId="{98A7A0C7-CFE6-41F2-B605-800504D3722C}" destId="{466D1EFF-6E0D-4926-AC95-2C86ED2F1B2E}" srcOrd="2" destOrd="0" presId="urn:microsoft.com/office/officeart/2018/2/layout/IconVerticalSolidList"/>
    <dgm:cxn modelId="{4A802611-BBF6-47FF-85AC-CEF68EA67658}" type="presParOf" srcId="{98A7A0C7-CFE6-41F2-B605-800504D3722C}" destId="{359AA4DE-E980-44E4-8DFD-F1B6359432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1"/>
      <dgm:spPr/>
    </dgm:pt>
    <dgm:pt modelId="{219AA139-1620-4D7F-B6C7-75DC6B146788}" type="pres">
      <dgm:prSet presAssocID="{1E421558-A09A-4E09-AAFB-9003E268791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1" custLinFactNeighborY="57160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2"/>
      <dgm:spPr/>
    </dgm:pt>
    <dgm:pt modelId="{219AA139-1620-4D7F-B6C7-75DC6B146788}" type="pres">
      <dgm:prSet presAssocID="{1E421558-A09A-4E09-AAFB-9003E268791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2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2"/>
      <dgm:spPr/>
    </dgm:pt>
    <dgm:pt modelId="{A275C212-1632-4A17-8316-965722B24A42}" type="pres">
      <dgm:prSet presAssocID="{10A5EF11-9099-4FB0-B0A1-208F64E136E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2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</a:t>
          </a:r>
          <a:r>
            <a:rPr kumimoji="0" lang="es-ES" sz="1800" b="0" i="0" u="none" strike="noStrike" kern="1200" cap="none" spc="0" normalizeH="0" baseline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Password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Password123*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0EFB65-DCD5-4A77-9E19-80F866F20B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028EA5-4A3A-4929-BA8C-A4B454A84D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Seleccionamos dos números primos diferentes. Por ejemplo, p = 17 y q = 23</a:t>
          </a:r>
          <a:endParaRPr lang="en-US" dirty="0"/>
        </a:p>
      </dgm:t>
    </dgm:pt>
    <dgm:pt modelId="{B6FDD14F-96FF-4DE0-A5BC-8E580395A371}" type="parTrans" cxnId="{E6DB782B-A7AE-4A18-A9E2-CFE12B60B309}">
      <dgm:prSet/>
      <dgm:spPr/>
      <dgm:t>
        <a:bodyPr/>
        <a:lstStyle/>
        <a:p>
          <a:endParaRPr lang="en-US"/>
        </a:p>
      </dgm:t>
    </dgm:pt>
    <dgm:pt modelId="{21CD6E22-096B-4DAC-BECA-B92C21542960}" type="sibTrans" cxnId="{E6DB782B-A7AE-4A18-A9E2-CFE12B60B309}">
      <dgm:prSet/>
      <dgm:spPr/>
      <dgm:t>
        <a:bodyPr/>
        <a:lstStyle/>
        <a:p>
          <a:endParaRPr lang="en-US"/>
        </a:p>
      </dgm:t>
    </dgm:pt>
    <dgm:pt modelId="{1C046C10-97A1-4578-9F42-92B99A0B0A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Calculamos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'n'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como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el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producto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de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los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dos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números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primos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: n = p * q = 17 * 23 = 391</a:t>
          </a:r>
          <a:endParaRPr lang="en-US" dirty="0"/>
        </a:p>
      </dgm:t>
    </dgm:pt>
    <dgm:pt modelId="{45FA2700-2B6C-43F4-88FC-6FE3DCAB6B30}" type="parTrans" cxnId="{A0931A74-EA8C-4CAD-BD8F-5C9C7744F69E}">
      <dgm:prSet/>
      <dgm:spPr/>
      <dgm:t>
        <a:bodyPr/>
        <a:lstStyle/>
        <a:p>
          <a:endParaRPr lang="en-US"/>
        </a:p>
      </dgm:t>
    </dgm:pt>
    <dgm:pt modelId="{8B824883-A8A7-4D51-B6C8-10C6C6891AA8}" type="sibTrans" cxnId="{A0931A74-EA8C-4CAD-BD8F-5C9C7744F69E}">
      <dgm:prSet/>
      <dgm:spPr/>
      <dgm:t>
        <a:bodyPr/>
        <a:lstStyle/>
        <a:p>
          <a:endParaRPr lang="en-US"/>
        </a:p>
      </dgm:t>
    </dgm:pt>
    <dgm:pt modelId="{5AC2D853-E322-41F8-A3CD-FAA89A40DDA8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Tx/>
            <a:buAutoNum type="arabicPeriod"/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Calculamos la función phi de Euler (φ(n)) de 'n', que representa la cantidad de enteros positivos menores que 'n' que son </a:t>
          </a:r>
          <a:r>
            <a:rPr lang="es-ES" dirty="0" err="1">
              <a:solidFill>
                <a:srgbClr val="171717"/>
              </a:solidFill>
              <a:latin typeface="Segoe UI" panose="020B0502040204020203" pitchFamily="34" charset="0"/>
            </a:rPr>
            <a:t>coprimos</a:t>
          </a: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 con 'n'. φ(n) = (p-1) * (q-1) = 16 * 22 = 352.</a:t>
          </a:r>
          <a:endParaRPr lang="en-US" dirty="0"/>
        </a:p>
      </dgm:t>
    </dgm:pt>
    <dgm:pt modelId="{E53CA2AA-3F9C-4205-AD6E-D1F49D978020}" type="parTrans" cxnId="{A60DC4D7-3A4A-4ED4-8C75-4809A2318B82}">
      <dgm:prSet/>
      <dgm:spPr/>
      <dgm:t>
        <a:bodyPr/>
        <a:lstStyle/>
        <a:p>
          <a:endParaRPr lang="en-US"/>
        </a:p>
      </dgm:t>
    </dgm:pt>
    <dgm:pt modelId="{B2B1C728-5BB2-456F-8F9D-A33B365E7E1C}" type="sibTrans" cxnId="{A60DC4D7-3A4A-4ED4-8C75-4809A2318B82}">
      <dgm:prSet/>
      <dgm:spPr/>
      <dgm:t>
        <a:bodyPr/>
        <a:lstStyle/>
        <a:p>
          <a:endParaRPr lang="en-US"/>
        </a:p>
      </dgm:t>
    </dgm:pt>
    <dgm:pt modelId="{30E2B035-3DD3-4EDA-A400-AF6FC28D7289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Tx/>
            <a:buAutoNum type="arabicPeriod"/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Calculamos el valor de 'd', que es el inverso multiplicativo de 'e' módulo φ(n). Esto significa que (d * e) mod φ(n) = 1. En este ejemplo, d = 141.</a:t>
          </a:r>
          <a:endParaRPr lang="en-US" dirty="0"/>
        </a:p>
      </dgm:t>
    </dgm:pt>
    <dgm:pt modelId="{3177DD34-53F8-4813-987B-03403E5FFB93}" type="parTrans" cxnId="{A997453F-52EE-49BD-AD86-99E5C0DCDEC4}">
      <dgm:prSet/>
      <dgm:spPr/>
      <dgm:t>
        <a:bodyPr/>
        <a:lstStyle/>
        <a:p>
          <a:endParaRPr lang="en-US"/>
        </a:p>
      </dgm:t>
    </dgm:pt>
    <dgm:pt modelId="{5C4FBB60-4CC8-4795-8BDC-D07F691C1975}" type="sibTrans" cxnId="{A997453F-52EE-49BD-AD86-99E5C0DCDEC4}">
      <dgm:prSet/>
      <dgm:spPr/>
      <dgm:t>
        <a:bodyPr/>
        <a:lstStyle/>
        <a:p>
          <a:endParaRPr lang="en-US"/>
        </a:p>
      </dgm:t>
    </dgm:pt>
    <dgm:pt modelId="{A036770F-094B-4C8A-BD06-7E4D43D2B675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1D2270C-6BFA-4072-80CF-A583E534DA1D}" type="parTrans" cxnId="{40ECBE85-D408-4D3A-9559-89FF537CBC90}">
      <dgm:prSet/>
      <dgm:spPr/>
      <dgm:t>
        <a:bodyPr/>
        <a:lstStyle/>
        <a:p>
          <a:endParaRPr lang="en-US"/>
        </a:p>
      </dgm:t>
    </dgm:pt>
    <dgm:pt modelId="{7D25E828-FEBE-4DD0-A84D-6141B84D2D57}" type="sibTrans" cxnId="{40ECBE85-D408-4D3A-9559-89FF537CBC90}">
      <dgm:prSet/>
      <dgm:spPr/>
      <dgm:t>
        <a:bodyPr/>
        <a:lstStyle/>
        <a:p>
          <a:endParaRPr lang="en-US"/>
        </a:p>
      </dgm:t>
    </dgm:pt>
    <dgm:pt modelId="{8AA680AB-C032-407C-9965-5C3B5E334602}" type="pres">
      <dgm:prSet presAssocID="{770EFB65-DCD5-4A77-9E19-80F866F20B37}" presName="root" presStyleCnt="0">
        <dgm:presLayoutVars>
          <dgm:dir/>
          <dgm:resizeHandles val="exact"/>
        </dgm:presLayoutVars>
      </dgm:prSet>
      <dgm:spPr/>
    </dgm:pt>
    <dgm:pt modelId="{A74A7366-5D71-4139-B292-0D77EA41F0DD}" type="pres">
      <dgm:prSet presAssocID="{C5028EA5-4A3A-4929-BA8C-A4B454A84D10}" presName="compNode" presStyleCnt="0"/>
      <dgm:spPr/>
    </dgm:pt>
    <dgm:pt modelId="{2488A725-6360-42A6-AAFB-547B86FD65C6}" type="pres">
      <dgm:prSet presAssocID="{C5028EA5-4A3A-4929-BA8C-A4B454A84D10}" presName="bgRect" presStyleLbl="bgShp" presStyleIdx="0" presStyleCnt="5" custLinFactNeighborX="146" custLinFactNeighborY="-22430"/>
      <dgm:spPr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</dgm:spPr>
    </dgm:pt>
    <dgm:pt modelId="{768A7378-3098-4386-84E1-750EED2D9E4A}" type="pres">
      <dgm:prSet presAssocID="{C5028EA5-4A3A-4929-BA8C-A4B454A84D1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1 contorno"/>
        </a:ext>
      </dgm:extLst>
    </dgm:pt>
    <dgm:pt modelId="{7A4CA3FE-5999-46B9-9581-B9081B321BBE}" type="pres">
      <dgm:prSet presAssocID="{C5028EA5-4A3A-4929-BA8C-A4B454A84D10}" presName="spaceRect" presStyleCnt="0"/>
      <dgm:spPr/>
    </dgm:pt>
    <dgm:pt modelId="{1E93E864-B021-4094-902E-75ADFFBD8934}" type="pres">
      <dgm:prSet presAssocID="{C5028EA5-4A3A-4929-BA8C-A4B454A84D10}" presName="parTx" presStyleLbl="revTx" presStyleIdx="0" presStyleCnt="5">
        <dgm:presLayoutVars>
          <dgm:chMax val="0"/>
          <dgm:chPref val="0"/>
        </dgm:presLayoutVars>
      </dgm:prSet>
      <dgm:spPr/>
    </dgm:pt>
    <dgm:pt modelId="{687769D2-C052-40EC-BEB0-FEB758386A25}" type="pres">
      <dgm:prSet presAssocID="{21CD6E22-096B-4DAC-BECA-B92C21542960}" presName="sibTrans" presStyleCnt="0"/>
      <dgm:spPr/>
    </dgm:pt>
    <dgm:pt modelId="{49DCC9E7-2D97-4D93-A4CE-70BA87C0D8E5}" type="pres">
      <dgm:prSet presAssocID="{1C046C10-97A1-4578-9F42-92B99A0B0AFB}" presName="compNode" presStyleCnt="0"/>
      <dgm:spPr/>
    </dgm:pt>
    <dgm:pt modelId="{43DE7CDE-0C3A-4A65-B99A-F99F5FD3BBDC}" type="pres">
      <dgm:prSet presAssocID="{1C046C10-97A1-4578-9F42-92B99A0B0AFB}" presName="bgRect" presStyleLbl="bgShp" presStyleIdx="1" presStyleCnt="5"/>
      <dgm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EA622749-2D4F-47AE-B15E-2B78A6998727}" type="pres">
      <dgm:prSet presAssocID="{1C046C10-97A1-4578-9F42-92B99A0B0AF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contorno"/>
        </a:ext>
      </dgm:extLst>
    </dgm:pt>
    <dgm:pt modelId="{251A5037-EADB-4AF7-A40D-F46B537F6E88}" type="pres">
      <dgm:prSet presAssocID="{1C046C10-97A1-4578-9F42-92B99A0B0AFB}" presName="spaceRect" presStyleCnt="0"/>
      <dgm:spPr/>
    </dgm:pt>
    <dgm:pt modelId="{E7B023C1-18EC-4584-B4BC-2DB5DC6C0797}" type="pres">
      <dgm:prSet presAssocID="{1C046C10-97A1-4578-9F42-92B99A0B0AFB}" presName="parTx" presStyleLbl="revTx" presStyleIdx="1" presStyleCnt="5">
        <dgm:presLayoutVars>
          <dgm:chMax val="0"/>
          <dgm:chPref val="0"/>
        </dgm:presLayoutVars>
      </dgm:prSet>
      <dgm:spPr/>
    </dgm:pt>
    <dgm:pt modelId="{0DA6533D-D277-4267-924F-7A5E35F307DE}" type="pres">
      <dgm:prSet presAssocID="{8B824883-A8A7-4D51-B6C8-10C6C6891AA8}" presName="sibTrans" presStyleCnt="0"/>
      <dgm:spPr/>
    </dgm:pt>
    <dgm:pt modelId="{98A7A0C7-CFE6-41F2-B605-800504D3722C}" type="pres">
      <dgm:prSet presAssocID="{5AC2D853-E322-41F8-A3CD-FAA89A40DDA8}" presName="compNode" presStyleCnt="0"/>
      <dgm:spPr/>
    </dgm:pt>
    <dgm:pt modelId="{F0ABA16C-99C6-4371-A2A2-DAAAF24A685A}" type="pres">
      <dgm:prSet presAssocID="{5AC2D853-E322-41F8-A3CD-FAA89A40DDA8}" presName="bgRect" presStyleLbl="bgShp" presStyleIdx="2" presStyleCnt="5"/>
      <dgm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2B2CF118-7EB7-49A0-A7A8-D431AFF99C7F}" type="pres">
      <dgm:prSet presAssocID="{5AC2D853-E322-41F8-A3CD-FAA89A40DDA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3 contorno"/>
        </a:ext>
      </dgm:extLst>
    </dgm:pt>
    <dgm:pt modelId="{466D1EFF-6E0D-4926-AC95-2C86ED2F1B2E}" type="pres">
      <dgm:prSet presAssocID="{5AC2D853-E322-41F8-A3CD-FAA89A40DDA8}" presName="spaceRect" presStyleCnt="0"/>
      <dgm:spPr/>
    </dgm:pt>
    <dgm:pt modelId="{359AA4DE-E980-44E4-8DFD-F1B6359432C0}" type="pres">
      <dgm:prSet presAssocID="{5AC2D853-E322-41F8-A3CD-FAA89A40DDA8}" presName="parTx" presStyleLbl="revTx" presStyleIdx="2" presStyleCnt="5">
        <dgm:presLayoutVars>
          <dgm:chMax val="0"/>
          <dgm:chPref val="0"/>
        </dgm:presLayoutVars>
      </dgm:prSet>
      <dgm:spPr/>
    </dgm:pt>
    <dgm:pt modelId="{BA19CC6D-16E8-4022-BF81-5A54F8A9F7D2}" type="pres">
      <dgm:prSet presAssocID="{B2B1C728-5BB2-456F-8F9D-A33B365E7E1C}" presName="sibTrans" presStyleCnt="0"/>
      <dgm:spPr/>
    </dgm:pt>
    <dgm:pt modelId="{2DA57338-2BF4-4A92-AA8E-C379DC9299F5}" type="pres">
      <dgm:prSet presAssocID="{30E2B035-3DD3-4EDA-A400-AF6FC28D7289}" presName="compNode" presStyleCnt="0"/>
      <dgm:spPr/>
    </dgm:pt>
    <dgm:pt modelId="{0B49FC4F-459B-4532-91DE-B7A35E060B9A}" type="pres">
      <dgm:prSet presAssocID="{30E2B035-3DD3-4EDA-A400-AF6FC28D7289}" presName="bgRect" presStyleLbl="bgShp" presStyleIdx="3" presStyleCnt="5" custLinFactNeighborX="146" custLinFactNeighborY="-724"/>
      <dgm:spPr>
        <a:xfrm>
          <a:off x="0" y="2302147"/>
          <a:ext cx="6959260" cy="61313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9047B2AF-18A4-4CC4-9CA5-52BAF331787A}" type="pres">
      <dgm:prSet presAssocID="{30E2B035-3DD3-4EDA-A400-AF6FC28D72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4 contorno"/>
        </a:ext>
      </dgm:extLst>
    </dgm:pt>
    <dgm:pt modelId="{ABBDB827-F371-4F59-B337-157AA99D9733}" type="pres">
      <dgm:prSet presAssocID="{30E2B035-3DD3-4EDA-A400-AF6FC28D7289}" presName="spaceRect" presStyleCnt="0"/>
      <dgm:spPr/>
    </dgm:pt>
    <dgm:pt modelId="{0A944367-FED3-4722-9226-00663A1D89DE}" type="pres">
      <dgm:prSet presAssocID="{30E2B035-3DD3-4EDA-A400-AF6FC28D7289}" presName="parTx" presStyleLbl="revTx" presStyleIdx="3" presStyleCnt="5">
        <dgm:presLayoutVars>
          <dgm:chMax val="0"/>
          <dgm:chPref val="0"/>
        </dgm:presLayoutVars>
      </dgm:prSet>
      <dgm:spPr/>
    </dgm:pt>
    <dgm:pt modelId="{09CB5320-16F9-46C8-BFF8-37616D15B053}" type="pres">
      <dgm:prSet presAssocID="{5C4FBB60-4CC8-4795-8BDC-D07F691C1975}" presName="sibTrans" presStyleCnt="0"/>
      <dgm:spPr/>
    </dgm:pt>
    <dgm:pt modelId="{C5DAEA52-36F5-4E1B-B808-2B76596EB4A8}" type="pres">
      <dgm:prSet presAssocID="{A036770F-094B-4C8A-BD06-7E4D43D2B675}" presName="compNode" presStyleCnt="0"/>
      <dgm:spPr/>
    </dgm:pt>
    <dgm:pt modelId="{D2733EFC-5932-4A31-95E9-C8BEE40E14EA}" type="pres">
      <dgm:prSet presAssocID="{A036770F-094B-4C8A-BD06-7E4D43D2B675}" presName="bgRect" presStyleLbl="bgShp" presStyleIdx="4" presStyleCnt="5"/>
      <dgm:spPr>
        <a:xfrm>
          <a:off x="0" y="3068570"/>
          <a:ext cx="6959260" cy="61313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78930542-6B71-4DB5-9627-6E3775DD470D}" type="pres">
      <dgm:prSet presAssocID="{A036770F-094B-4C8A-BD06-7E4D43D2B6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5 contorno"/>
        </a:ext>
      </dgm:extLst>
    </dgm:pt>
    <dgm:pt modelId="{B36C1E06-DBC5-4B4F-BB92-FDEC4DE8B4B9}" type="pres">
      <dgm:prSet presAssocID="{A036770F-094B-4C8A-BD06-7E4D43D2B675}" presName="spaceRect" presStyleCnt="0"/>
      <dgm:spPr/>
    </dgm:pt>
    <dgm:pt modelId="{FF0B9F2E-3253-4462-B253-CD7131108E9A}" type="pres">
      <dgm:prSet presAssocID="{A036770F-094B-4C8A-BD06-7E4D43D2B6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11FC0B-27CE-45CE-8D22-E5DF4CC42A53}" type="presOf" srcId="{A036770F-094B-4C8A-BD06-7E4D43D2B675}" destId="{FF0B9F2E-3253-4462-B253-CD7131108E9A}" srcOrd="0" destOrd="0" presId="urn:microsoft.com/office/officeart/2018/2/layout/IconVerticalSolidList"/>
    <dgm:cxn modelId="{E6DB782B-A7AE-4A18-A9E2-CFE12B60B309}" srcId="{770EFB65-DCD5-4A77-9E19-80F866F20B37}" destId="{C5028EA5-4A3A-4929-BA8C-A4B454A84D10}" srcOrd="0" destOrd="0" parTransId="{B6FDD14F-96FF-4DE0-A5BC-8E580395A371}" sibTransId="{21CD6E22-096B-4DAC-BECA-B92C21542960}"/>
    <dgm:cxn modelId="{D9212832-6E4B-4F56-AF25-C2052793952D}" type="presOf" srcId="{30E2B035-3DD3-4EDA-A400-AF6FC28D7289}" destId="{0A944367-FED3-4722-9226-00663A1D89DE}" srcOrd="0" destOrd="0" presId="urn:microsoft.com/office/officeart/2018/2/layout/IconVerticalSolidList"/>
    <dgm:cxn modelId="{A997453F-52EE-49BD-AD86-99E5C0DCDEC4}" srcId="{770EFB65-DCD5-4A77-9E19-80F866F20B37}" destId="{30E2B035-3DD3-4EDA-A400-AF6FC28D7289}" srcOrd="3" destOrd="0" parTransId="{3177DD34-53F8-4813-987B-03403E5FFB93}" sibTransId="{5C4FBB60-4CC8-4795-8BDC-D07F691C1975}"/>
    <dgm:cxn modelId="{B940CE6B-91EF-4925-942E-41910293C9F1}" type="presOf" srcId="{5AC2D853-E322-41F8-A3CD-FAA89A40DDA8}" destId="{359AA4DE-E980-44E4-8DFD-F1B6359432C0}" srcOrd="0" destOrd="0" presId="urn:microsoft.com/office/officeart/2018/2/layout/IconVerticalSolidList"/>
    <dgm:cxn modelId="{A0931A74-EA8C-4CAD-BD8F-5C9C7744F69E}" srcId="{770EFB65-DCD5-4A77-9E19-80F866F20B37}" destId="{1C046C10-97A1-4578-9F42-92B99A0B0AFB}" srcOrd="1" destOrd="0" parTransId="{45FA2700-2B6C-43F4-88FC-6FE3DCAB6B30}" sibTransId="{8B824883-A8A7-4D51-B6C8-10C6C6891AA8}"/>
    <dgm:cxn modelId="{52994882-5E92-40CC-947F-C170DFA582C6}" type="presOf" srcId="{C5028EA5-4A3A-4929-BA8C-A4B454A84D10}" destId="{1E93E864-B021-4094-902E-75ADFFBD8934}" srcOrd="0" destOrd="0" presId="urn:microsoft.com/office/officeart/2018/2/layout/IconVerticalSolidList"/>
    <dgm:cxn modelId="{40ECBE85-D408-4D3A-9559-89FF537CBC90}" srcId="{770EFB65-DCD5-4A77-9E19-80F866F20B37}" destId="{A036770F-094B-4C8A-BD06-7E4D43D2B675}" srcOrd="4" destOrd="0" parTransId="{91D2270C-6BFA-4072-80CF-A583E534DA1D}" sibTransId="{7D25E828-FEBE-4DD0-A84D-6141B84D2D57}"/>
    <dgm:cxn modelId="{647978B4-19C4-49EF-AC4C-D93F3C22C190}" type="presOf" srcId="{770EFB65-DCD5-4A77-9E19-80F866F20B37}" destId="{8AA680AB-C032-407C-9965-5C3B5E334602}" srcOrd="0" destOrd="0" presId="urn:microsoft.com/office/officeart/2018/2/layout/IconVerticalSolidList"/>
    <dgm:cxn modelId="{9EE552D3-A4AE-4829-B87B-D21665FFAA73}" type="presOf" srcId="{1C046C10-97A1-4578-9F42-92B99A0B0AFB}" destId="{E7B023C1-18EC-4584-B4BC-2DB5DC6C0797}" srcOrd="0" destOrd="0" presId="urn:microsoft.com/office/officeart/2018/2/layout/IconVerticalSolidList"/>
    <dgm:cxn modelId="{A60DC4D7-3A4A-4ED4-8C75-4809A2318B82}" srcId="{770EFB65-DCD5-4A77-9E19-80F866F20B37}" destId="{5AC2D853-E322-41F8-A3CD-FAA89A40DDA8}" srcOrd="2" destOrd="0" parTransId="{E53CA2AA-3F9C-4205-AD6E-D1F49D978020}" sibTransId="{B2B1C728-5BB2-456F-8F9D-A33B365E7E1C}"/>
    <dgm:cxn modelId="{F84CEC09-9501-48A7-B6D3-981160520CA8}" type="presParOf" srcId="{8AA680AB-C032-407C-9965-5C3B5E334602}" destId="{A74A7366-5D71-4139-B292-0D77EA41F0DD}" srcOrd="0" destOrd="0" presId="urn:microsoft.com/office/officeart/2018/2/layout/IconVerticalSolidList"/>
    <dgm:cxn modelId="{6A5E1E4E-437B-400C-8A6C-702A280FEB41}" type="presParOf" srcId="{A74A7366-5D71-4139-B292-0D77EA41F0DD}" destId="{2488A725-6360-42A6-AAFB-547B86FD65C6}" srcOrd="0" destOrd="0" presId="urn:microsoft.com/office/officeart/2018/2/layout/IconVerticalSolidList"/>
    <dgm:cxn modelId="{8798E4CC-823E-41F5-AAB6-936021C6BCEC}" type="presParOf" srcId="{A74A7366-5D71-4139-B292-0D77EA41F0DD}" destId="{768A7378-3098-4386-84E1-750EED2D9E4A}" srcOrd="1" destOrd="0" presId="urn:microsoft.com/office/officeart/2018/2/layout/IconVerticalSolidList"/>
    <dgm:cxn modelId="{BD6C6C2E-42CB-42C5-B5AD-ED16932DA857}" type="presParOf" srcId="{A74A7366-5D71-4139-B292-0D77EA41F0DD}" destId="{7A4CA3FE-5999-46B9-9581-B9081B321BBE}" srcOrd="2" destOrd="0" presId="urn:microsoft.com/office/officeart/2018/2/layout/IconVerticalSolidList"/>
    <dgm:cxn modelId="{732DE2E1-CB35-4BB6-AEF5-5191F7A21247}" type="presParOf" srcId="{A74A7366-5D71-4139-B292-0D77EA41F0DD}" destId="{1E93E864-B021-4094-902E-75ADFFBD8934}" srcOrd="3" destOrd="0" presId="urn:microsoft.com/office/officeart/2018/2/layout/IconVerticalSolidList"/>
    <dgm:cxn modelId="{E519A906-30A5-4857-A873-0F96B66B0B67}" type="presParOf" srcId="{8AA680AB-C032-407C-9965-5C3B5E334602}" destId="{687769D2-C052-40EC-BEB0-FEB758386A25}" srcOrd="1" destOrd="0" presId="urn:microsoft.com/office/officeart/2018/2/layout/IconVerticalSolidList"/>
    <dgm:cxn modelId="{FA085B51-41CD-4419-B60A-1FFC0FAFDEF0}" type="presParOf" srcId="{8AA680AB-C032-407C-9965-5C3B5E334602}" destId="{49DCC9E7-2D97-4D93-A4CE-70BA87C0D8E5}" srcOrd="2" destOrd="0" presId="urn:microsoft.com/office/officeart/2018/2/layout/IconVerticalSolidList"/>
    <dgm:cxn modelId="{B426CF38-BCBE-4248-8809-5A545A058C55}" type="presParOf" srcId="{49DCC9E7-2D97-4D93-A4CE-70BA87C0D8E5}" destId="{43DE7CDE-0C3A-4A65-B99A-F99F5FD3BBDC}" srcOrd="0" destOrd="0" presId="urn:microsoft.com/office/officeart/2018/2/layout/IconVerticalSolidList"/>
    <dgm:cxn modelId="{0D5B1E0C-E5D7-4EA6-A62B-98C4EC51A173}" type="presParOf" srcId="{49DCC9E7-2D97-4D93-A4CE-70BA87C0D8E5}" destId="{EA622749-2D4F-47AE-B15E-2B78A6998727}" srcOrd="1" destOrd="0" presId="urn:microsoft.com/office/officeart/2018/2/layout/IconVerticalSolidList"/>
    <dgm:cxn modelId="{BA8DB971-6665-4A46-9E34-577CF43BA52B}" type="presParOf" srcId="{49DCC9E7-2D97-4D93-A4CE-70BA87C0D8E5}" destId="{251A5037-EADB-4AF7-A40D-F46B537F6E88}" srcOrd="2" destOrd="0" presId="urn:microsoft.com/office/officeart/2018/2/layout/IconVerticalSolidList"/>
    <dgm:cxn modelId="{D63A07CF-D5CD-42AF-9901-3EC5F06F1289}" type="presParOf" srcId="{49DCC9E7-2D97-4D93-A4CE-70BA87C0D8E5}" destId="{E7B023C1-18EC-4584-B4BC-2DB5DC6C0797}" srcOrd="3" destOrd="0" presId="urn:microsoft.com/office/officeart/2018/2/layout/IconVerticalSolidList"/>
    <dgm:cxn modelId="{343E04CF-0AB5-457C-8E7B-392AADA9FFE8}" type="presParOf" srcId="{8AA680AB-C032-407C-9965-5C3B5E334602}" destId="{0DA6533D-D277-4267-924F-7A5E35F307DE}" srcOrd="3" destOrd="0" presId="urn:microsoft.com/office/officeart/2018/2/layout/IconVerticalSolidList"/>
    <dgm:cxn modelId="{3E064FC1-8B9E-403E-B9A1-71A8BBC713D7}" type="presParOf" srcId="{8AA680AB-C032-407C-9965-5C3B5E334602}" destId="{98A7A0C7-CFE6-41F2-B605-800504D3722C}" srcOrd="4" destOrd="0" presId="urn:microsoft.com/office/officeart/2018/2/layout/IconVerticalSolidList"/>
    <dgm:cxn modelId="{71EC54B3-F7BE-489B-A4A8-A70B3E2F68E4}" type="presParOf" srcId="{98A7A0C7-CFE6-41F2-B605-800504D3722C}" destId="{F0ABA16C-99C6-4371-A2A2-DAAAF24A685A}" srcOrd="0" destOrd="0" presId="urn:microsoft.com/office/officeart/2018/2/layout/IconVerticalSolidList"/>
    <dgm:cxn modelId="{A570D9C8-03C5-4CC5-89E4-0FEFF91EFD8E}" type="presParOf" srcId="{98A7A0C7-CFE6-41F2-B605-800504D3722C}" destId="{2B2CF118-7EB7-49A0-A7A8-D431AFF99C7F}" srcOrd="1" destOrd="0" presId="urn:microsoft.com/office/officeart/2018/2/layout/IconVerticalSolidList"/>
    <dgm:cxn modelId="{056C5F0C-A61F-4211-982F-31981CC13646}" type="presParOf" srcId="{98A7A0C7-CFE6-41F2-B605-800504D3722C}" destId="{466D1EFF-6E0D-4926-AC95-2C86ED2F1B2E}" srcOrd="2" destOrd="0" presId="urn:microsoft.com/office/officeart/2018/2/layout/IconVerticalSolidList"/>
    <dgm:cxn modelId="{4A802611-BBF6-47FF-85AC-CEF68EA67658}" type="presParOf" srcId="{98A7A0C7-CFE6-41F2-B605-800504D3722C}" destId="{359AA4DE-E980-44E4-8DFD-F1B6359432C0}" srcOrd="3" destOrd="0" presId="urn:microsoft.com/office/officeart/2018/2/layout/IconVerticalSolidList"/>
    <dgm:cxn modelId="{B85BF94C-A614-46CB-BAB1-2BBEC788AC48}" type="presParOf" srcId="{8AA680AB-C032-407C-9965-5C3B5E334602}" destId="{BA19CC6D-16E8-4022-BF81-5A54F8A9F7D2}" srcOrd="5" destOrd="0" presId="urn:microsoft.com/office/officeart/2018/2/layout/IconVerticalSolidList"/>
    <dgm:cxn modelId="{A7D1BFAB-9833-41FC-9366-ECC87F805CB2}" type="presParOf" srcId="{8AA680AB-C032-407C-9965-5C3B5E334602}" destId="{2DA57338-2BF4-4A92-AA8E-C379DC9299F5}" srcOrd="6" destOrd="0" presId="urn:microsoft.com/office/officeart/2018/2/layout/IconVerticalSolidList"/>
    <dgm:cxn modelId="{95816312-3624-4E94-88CE-7FF782295E02}" type="presParOf" srcId="{2DA57338-2BF4-4A92-AA8E-C379DC9299F5}" destId="{0B49FC4F-459B-4532-91DE-B7A35E060B9A}" srcOrd="0" destOrd="0" presId="urn:microsoft.com/office/officeart/2018/2/layout/IconVerticalSolidList"/>
    <dgm:cxn modelId="{5DC3EEFA-C8C2-42DE-96D0-104D8C783216}" type="presParOf" srcId="{2DA57338-2BF4-4A92-AA8E-C379DC9299F5}" destId="{9047B2AF-18A4-4CC4-9CA5-52BAF331787A}" srcOrd="1" destOrd="0" presId="urn:microsoft.com/office/officeart/2018/2/layout/IconVerticalSolidList"/>
    <dgm:cxn modelId="{1EB00800-5666-4F9A-9F49-CF70480A36F2}" type="presParOf" srcId="{2DA57338-2BF4-4A92-AA8E-C379DC9299F5}" destId="{ABBDB827-F371-4F59-B337-157AA99D9733}" srcOrd="2" destOrd="0" presId="urn:microsoft.com/office/officeart/2018/2/layout/IconVerticalSolidList"/>
    <dgm:cxn modelId="{D1D1B3AA-BAF7-4C5B-BBAE-B8F505ADDC12}" type="presParOf" srcId="{2DA57338-2BF4-4A92-AA8E-C379DC9299F5}" destId="{0A944367-FED3-4722-9226-00663A1D89DE}" srcOrd="3" destOrd="0" presId="urn:microsoft.com/office/officeart/2018/2/layout/IconVerticalSolidList"/>
    <dgm:cxn modelId="{95927243-AE11-493A-9844-45AB6B76E21F}" type="presParOf" srcId="{8AA680AB-C032-407C-9965-5C3B5E334602}" destId="{09CB5320-16F9-46C8-BFF8-37616D15B053}" srcOrd="7" destOrd="0" presId="urn:microsoft.com/office/officeart/2018/2/layout/IconVerticalSolidList"/>
    <dgm:cxn modelId="{922C24C9-E216-4392-B1AA-4E73A750EEC8}" type="presParOf" srcId="{8AA680AB-C032-407C-9965-5C3B5E334602}" destId="{C5DAEA52-36F5-4E1B-B808-2B76596EB4A8}" srcOrd="8" destOrd="0" presId="urn:microsoft.com/office/officeart/2018/2/layout/IconVerticalSolidList"/>
    <dgm:cxn modelId="{254192B1-C1C8-4A38-8400-B9D73C92A841}" type="presParOf" srcId="{C5DAEA52-36F5-4E1B-B808-2B76596EB4A8}" destId="{D2733EFC-5932-4A31-95E9-C8BEE40E14EA}" srcOrd="0" destOrd="0" presId="urn:microsoft.com/office/officeart/2018/2/layout/IconVerticalSolidList"/>
    <dgm:cxn modelId="{7C4B2B0E-08B7-4AAF-9A06-3E08F0DEC235}" type="presParOf" srcId="{C5DAEA52-36F5-4E1B-B808-2B76596EB4A8}" destId="{78930542-6B71-4DB5-9627-6E3775DD470D}" srcOrd="1" destOrd="0" presId="urn:microsoft.com/office/officeart/2018/2/layout/IconVerticalSolidList"/>
    <dgm:cxn modelId="{2E7D5837-B35E-445C-9126-85B4A8EDC1E5}" type="presParOf" srcId="{C5DAEA52-36F5-4E1B-B808-2B76596EB4A8}" destId="{B36C1E06-DBC5-4B4F-BB92-FDEC4DE8B4B9}" srcOrd="2" destOrd="0" presId="urn:microsoft.com/office/officeart/2018/2/layout/IconVerticalSolidList"/>
    <dgm:cxn modelId="{A1891629-CB50-4D8F-94E2-F1421BE92662}" type="presParOf" srcId="{C5DAEA52-36F5-4E1B-B808-2B76596EB4A8}" destId="{FF0B9F2E-3253-4462-B253-CD7131108E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8A725-6360-42A6-AAFB-547B86FD65C6}">
      <dsp:nvSpPr>
        <dsp:cNvPr id="0" name=""/>
        <dsp:cNvSpPr/>
      </dsp:nvSpPr>
      <dsp:spPr>
        <a:xfrm>
          <a:off x="0" y="449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1">
                <a:lumMod val="10000"/>
                <a:lumOff val="90000"/>
                <a:shade val="30000"/>
                <a:satMod val="115000"/>
              </a:schemeClr>
            </a:gs>
            <a:gs pos="50000">
              <a:schemeClr val="tx1">
                <a:lumMod val="10000"/>
                <a:lumOff val="90000"/>
                <a:shade val="67500"/>
                <a:satMod val="115000"/>
              </a:schemeClr>
            </a:gs>
            <a:gs pos="100000">
              <a:schemeClr val="tx1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A7378-3098-4386-84E1-750EED2D9E4A}">
      <dsp:nvSpPr>
        <dsp:cNvPr id="0" name=""/>
        <dsp:cNvSpPr/>
      </dsp:nvSpPr>
      <dsp:spPr>
        <a:xfrm>
          <a:off x="318375" y="237258"/>
          <a:ext cx="578865" cy="578865"/>
        </a:xfrm>
        <a:prstGeom prst="rect">
          <a:avLst/>
        </a:prstGeom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3E864-B021-4094-902E-75ADFFBD8934}">
      <dsp:nvSpPr>
        <dsp:cNvPr id="0" name=""/>
        <dsp:cNvSpPr/>
      </dsp:nvSpPr>
      <dsp:spPr>
        <a:xfrm>
          <a:off x="1215617" y="449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Contraseñas simples</a:t>
          </a:r>
          <a:endParaRPr lang="en-US" sz="2500" kern="1200" dirty="0"/>
        </a:p>
      </dsp:txBody>
      <dsp:txXfrm>
        <a:off x="1215617" y="449"/>
        <a:ext cx="5743642" cy="1052482"/>
      </dsp:txXfrm>
    </dsp:sp>
    <dsp:sp modelId="{43DE7CDE-0C3A-4A65-B99A-F99F5FD3BBDC}">
      <dsp:nvSpPr>
        <dsp:cNvPr id="0" name=""/>
        <dsp:cNvSpPr/>
      </dsp:nvSpPr>
      <dsp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2">
                <a:lumMod val="10000"/>
                <a:lumOff val="90000"/>
                <a:shade val="30000"/>
                <a:satMod val="115000"/>
              </a:schemeClr>
            </a:gs>
            <a:gs pos="50000">
              <a:schemeClr val="tx2">
                <a:lumMod val="10000"/>
                <a:lumOff val="90000"/>
                <a:shade val="67500"/>
                <a:satMod val="115000"/>
              </a:schemeClr>
            </a:gs>
            <a:gs pos="100000">
              <a:schemeClr val="tx2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22749-2D4F-47AE-B15E-2B78A6998727}">
      <dsp:nvSpPr>
        <dsp:cNvPr id="0" name=""/>
        <dsp:cNvSpPr/>
      </dsp:nvSpPr>
      <dsp:spPr>
        <a:xfrm>
          <a:off x="318375" y="1552861"/>
          <a:ext cx="578865" cy="578865"/>
        </a:xfrm>
        <a:prstGeom prst="rect">
          <a:avLst/>
        </a:prstGeom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023C1-18EC-4584-B4BC-2DB5DC6C0797}">
      <dsp:nvSpPr>
        <dsp:cNvPr id="0" name=""/>
        <dsp:cNvSpPr/>
      </dsp:nvSpPr>
      <dsp:spPr>
        <a:xfrm>
          <a:off x="1215617" y="1316052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Fácil de recordar</a:t>
          </a:r>
          <a:endParaRPr lang="en-US" sz="2500" kern="1200" dirty="0"/>
        </a:p>
      </dsp:txBody>
      <dsp:txXfrm>
        <a:off x="1215617" y="1316052"/>
        <a:ext cx="5743642" cy="1052482"/>
      </dsp:txXfrm>
    </dsp:sp>
    <dsp:sp modelId="{F0ABA16C-99C6-4371-A2A2-DAAAF24A685A}">
      <dsp:nvSpPr>
        <dsp:cNvPr id="0" name=""/>
        <dsp:cNvSpPr/>
      </dsp:nvSpPr>
      <dsp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1">
                <a:lumMod val="10000"/>
                <a:lumOff val="90000"/>
                <a:shade val="30000"/>
                <a:satMod val="115000"/>
              </a:schemeClr>
            </a:gs>
            <a:gs pos="50000">
              <a:schemeClr val="tx1">
                <a:lumMod val="10000"/>
                <a:lumOff val="90000"/>
                <a:shade val="67500"/>
                <a:satMod val="115000"/>
              </a:schemeClr>
            </a:gs>
            <a:gs pos="100000">
              <a:schemeClr val="tx1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CF118-7EB7-49A0-A7A8-D431AFF99C7F}">
      <dsp:nvSpPr>
        <dsp:cNvPr id="0" name=""/>
        <dsp:cNvSpPr/>
      </dsp:nvSpPr>
      <dsp:spPr>
        <a:xfrm>
          <a:off x="318375" y="2868464"/>
          <a:ext cx="578865" cy="578865"/>
        </a:xfrm>
        <a:prstGeom prst="rect">
          <a:avLst/>
        </a:prstGeom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4DE-E980-44E4-8DFD-F1B6359432C0}">
      <dsp:nvSpPr>
        <dsp:cNvPr id="0" name=""/>
        <dsp:cNvSpPr/>
      </dsp:nvSpPr>
      <dsp:spPr>
        <a:xfrm>
          <a:off x="1215617" y="2631655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123456/</a:t>
          </a:r>
          <a:r>
            <a:rPr lang="es-ES" sz="2500" kern="1200" dirty="0" err="1"/>
            <a:t>qwerty</a:t>
          </a:r>
          <a:endParaRPr lang="en-US" sz="2500" kern="1200" dirty="0"/>
        </a:p>
      </dsp:txBody>
      <dsp:txXfrm>
        <a:off x="1215617" y="2631655"/>
        <a:ext cx="5743642" cy="105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46319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46319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5079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8136"/>
        <a:ext cx="5270386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61986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61986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25826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48883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499747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63587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286644"/>
        <a:ext cx="527038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</a:t>
          </a:r>
          <a:r>
            <a:rPr kumimoji="0" lang="es-ES" sz="1800" b="0" i="0" u="none" strike="noStrike" kern="1200" cap="none" spc="0" normalizeH="0" baseline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Password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Password123*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8A725-6360-42A6-AAFB-547B86FD65C6}">
      <dsp:nvSpPr>
        <dsp:cNvPr id="0" name=""/>
        <dsp:cNvSpPr/>
      </dsp:nvSpPr>
      <dsp:spPr>
        <a:xfrm>
          <a:off x="0" y="0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A7378-3098-4386-84E1-750EED2D9E4A}">
      <dsp:nvSpPr>
        <dsp:cNvPr id="0" name=""/>
        <dsp:cNvSpPr/>
      </dsp:nvSpPr>
      <dsp:spPr>
        <a:xfrm>
          <a:off x="245310" y="189038"/>
          <a:ext cx="446454" cy="4460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3E864-B021-4094-902E-75ADFFBD8934}">
      <dsp:nvSpPr>
        <dsp:cNvPr id="0" name=""/>
        <dsp:cNvSpPr/>
      </dsp:nvSpPr>
      <dsp:spPr>
        <a:xfrm>
          <a:off x="937075" y="6575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Seleccionamos dos números primos diferentes. Por ejemplo, p = 17 y q = 23</a:t>
          </a:r>
          <a:endParaRPr lang="en-US" sz="1400" kern="1200" dirty="0"/>
        </a:p>
      </dsp:txBody>
      <dsp:txXfrm>
        <a:off x="937075" y="6575"/>
        <a:ext cx="5993801" cy="861626"/>
      </dsp:txXfrm>
    </dsp:sp>
    <dsp:sp modelId="{43DE7CDE-0C3A-4A65-B99A-F99F5FD3BBDC}">
      <dsp:nvSpPr>
        <dsp:cNvPr id="0" name=""/>
        <dsp:cNvSpPr/>
      </dsp:nvSpPr>
      <dsp:spPr>
        <a:xfrm>
          <a:off x="0" y="1083609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22749-2D4F-47AE-B15E-2B78A6998727}">
      <dsp:nvSpPr>
        <dsp:cNvPr id="0" name=""/>
        <dsp:cNvSpPr/>
      </dsp:nvSpPr>
      <dsp:spPr>
        <a:xfrm>
          <a:off x="245310" y="1266071"/>
          <a:ext cx="446454" cy="4460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023C1-18EC-4584-B4BC-2DB5DC6C0797}">
      <dsp:nvSpPr>
        <dsp:cNvPr id="0" name=""/>
        <dsp:cNvSpPr/>
      </dsp:nvSpPr>
      <dsp:spPr>
        <a:xfrm>
          <a:off x="937075" y="1083609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Calculamos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'n'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como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el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producto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de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los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dos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números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primos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: n = p * q = 17 * 23 = 391</a:t>
          </a:r>
          <a:endParaRPr lang="en-US" sz="1400" kern="1200" dirty="0"/>
        </a:p>
      </dsp:txBody>
      <dsp:txXfrm>
        <a:off x="937075" y="1083609"/>
        <a:ext cx="5993801" cy="861626"/>
      </dsp:txXfrm>
    </dsp:sp>
    <dsp:sp modelId="{F0ABA16C-99C6-4371-A2A2-DAAAF24A685A}">
      <dsp:nvSpPr>
        <dsp:cNvPr id="0" name=""/>
        <dsp:cNvSpPr/>
      </dsp:nvSpPr>
      <dsp:spPr>
        <a:xfrm>
          <a:off x="0" y="2160643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CF118-7EB7-49A0-A7A8-D431AFF99C7F}">
      <dsp:nvSpPr>
        <dsp:cNvPr id="0" name=""/>
        <dsp:cNvSpPr/>
      </dsp:nvSpPr>
      <dsp:spPr>
        <a:xfrm>
          <a:off x="245310" y="2343105"/>
          <a:ext cx="446454" cy="4460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4DE-E980-44E4-8DFD-F1B6359432C0}">
      <dsp:nvSpPr>
        <dsp:cNvPr id="0" name=""/>
        <dsp:cNvSpPr/>
      </dsp:nvSpPr>
      <dsp:spPr>
        <a:xfrm>
          <a:off x="937075" y="2160643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Calculamos la función phi de Euler (φ(n)) de 'n', que representa la cantidad de enteros positivos menores que 'n' que son </a:t>
          </a:r>
          <a:r>
            <a:rPr lang="es-E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coprimos</a:t>
          </a: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 con 'n'. φ(n) = (p-1) * (q-1) = 16 * 22 = 352.</a:t>
          </a:r>
          <a:endParaRPr lang="en-US" sz="1400" kern="1200" dirty="0"/>
        </a:p>
      </dsp:txBody>
      <dsp:txXfrm>
        <a:off x="937075" y="2160643"/>
        <a:ext cx="5993801" cy="861626"/>
      </dsp:txXfrm>
    </dsp:sp>
    <dsp:sp modelId="{0B49FC4F-459B-4532-91DE-B7A35E060B9A}">
      <dsp:nvSpPr>
        <dsp:cNvPr id="0" name=""/>
        <dsp:cNvSpPr/>
      </dsp:nvSpPr>
      <dsp:spPr>
        <a:xfrm>
          <a:off x="0" y="3231805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7B2AF-18A4-4CC4-9CA5-52BAF331787A}">
      <dsp:nvSpPr>
        <dsp:cNvPr id="0" name=""/>
        <dsp:cNvSpPr/>
      </dsp:nvSpPr>
      <dsp:spPr>
        <a:xfrm>
          <a:off x="245310" y="3420138"/>
          <a:ext cx="446454" cy="4460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44367-FED3-4722-9226-00663A1D89DE}">
      <dsp:nvSpPr>
        <dsp:cNvPr id="0" name=""/>
        <dsp:cNvSpPr/>
      </dsp:nvSpPr>
      <dsp:spPr>
        <a:xfrm>
          <a:off x="937075" y="3237676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Calculamos el valor de 'd', que es el inverso multiplicativo de 'e' módulo φ(n). Esto significa que (d * e) mod φ(n) = 1. En este ejemplo, d = 141.</a:t>
          </a:r>
          <a:endParaRPr lang="en-US" sz="1400" kern="1200" dirty="0"/>
        </a:p>
      </dsp:txBody>
      <dsp:txXfrm>
        <a:off x="937075" y="3237676"/>
        <a:ext cx="5993801" cy="861626"/>
      </dsp:txXfrm>
    </dsp:sp>
    <dsp:sp modelId="{D2733EFC-5932-4A31-95E9-C8BEE40E14EA}">
      <dsp:nvSpPr>
        <dsp:cNvPr id="0" name=""/>
        <dsp:cNvSpPr/>
      </dsp:nvSpPr>
      <dsp:spPr>
        <a:xfrm>
          <a:off x="0" y="4314710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30542-6B71-4DB5-9627-6E3775DD470D}">
      <dsp:nvSpPr>
        <dsp:cNvPr id="0" name=""/>
        <dsp:cNvSpPr/>
      </dsp:nvSpPr>
      <dsp:spPr>
        <a:xfrm>
          <a:off x="245310" y="4497172"/>
          <a:ext cx="446454" cy="4460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B9F2E-3253-4462-B253-CD7131108E9A}">
      <dsp:nvSpPr>
        <dsp:cNvPr id="0" name=""/>
        <dsp:cNvSpPr/>
      </dsp:nvSpPr>
      <dsp:spPr>
        <a:xfrm>
          <a:off x="937075" y="4314710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37075" y="4314710"/>
        <a:ext cx="5993801" cy="861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C9C7A-B4E6-4D0D-BC10-2997240E76A9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FCA4B-C294-484D-AEC7-D932E85F79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8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echanic/the-math-in-public-key-cryptography-in-simple-words-with-examples-e3a18cb4fa85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68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65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65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320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230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67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FIDO Alliance (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 Online)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una alianza de la industria que desarrolla estándares para mejorar la autenticación en línea y reducir la dependencia de las contraseñas.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Alliance se centra en la creación de especificaciones abiertas. FIDO y FIDO2.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-&gt; protocolo UAF. Métodos de autenticación biométrica o dispositivos de seguridad. Cambiamos lo que el usuario sabe. Con lo que el usuario tiene o el usuario es. Ejemplo.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Code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portátil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corportaivo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ejemplo.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FIDO2 -&gt; protocolo CTAP que define un protocolo para la comunicación entre el cliente (por ejemplo, un navegador web) y el autenticador (por ejemplo, un dispositivo de seguridad).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CTAP se encarga de la comunicación entre el cliente y el dispositivo de seguridad, asegurando una conexión segura.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774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FIDO Alliance (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 Online)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una alianza de la industria que desarrolla estándares para mejorar la autenticación en línea y reducir la dependencia de las contraseñas.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Alliance se centra en la creación de especificaciones abiertas. FIDO y FIDO2.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-&gt; protocolo UAF. Métodos de autenticación biométrica o dispositivos de seguridad. Cambiamos lo que el usuario sabe. Con lo que el usuario tiene o el usuario es. Ejemplo.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Code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portátil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corportaivo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ejemplo.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FIDO2 -&gt; protocolo CTAP que define un protocolo para la comunicación entre el cliente (por ejemplo, un navegador web) y el autenticador (por ejemplo, un dispositivo de seguridad).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CTAP se encarga de la comunicación entre el cliente y el dispositivo de seguridad, asegurando una conexión segura.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732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15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88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31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76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171717"/>
                </a:solidFill>
                <a:latin typeface="Segoe UI" panose="020B0502040204020203" pitchFamily="34" charset="0"/>
              </a:rPr>
              <a:t>url: </a:t>
            </a:r>
            <a:r>
              <a:rPr lang="en-US" dirty="0">
                <a:hlinkClick r:id="rId3"/>
              </a:rPr>
              <a:t>The Math in Public-key Cryptography explained in simple words | by Aniket </a:t>
            </a:r>
            <a:r>
              <a:rPr lang="en-US" dirty="0" err="1">
                <a:hlinkClick r:id="rId3"/>
              </a:rPr>
              <a:t>Pingley</a:t>
            </a:r>
            <a:r>
              <a:rPr lang="en-US" dirty="0">
                <a:hlinkClick r:id="rId3"/>
              </a:rPr>
              <a:t>, Ph.D. | </a:t>
            </a:r>
            <a:r>
              <a:rPr lang="en-US" dirty="0" err="1">
                <a:hlinkClick r:id="rId3"/>
              </a:rPr>
              <a:t>Techanic</a:t>
            </a:r>
            <a:r>
              <a:rPr lang="en-US" dirty="0">
                <a:hlinkClick r:id="rId3"/>
              </a:rPr>
              <a:t> | Medium</a:t>
            </a:r>
            <a:endParaRPr lang="en-US" sz="12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62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FIDO Alliance (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 Online)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una alianza de la industria que desarrolla estándares para mejorar la autenticación en línea y reducir la dependencia de las contraseñas.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Alliance se centra en la creación de especificaciones abiertas. FIDO y FIDO2.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-&gt; protocolo UAF. Métodos de autenticación biométrica o dispositivos de seguridad. Cambiamos lo que el usuario sabe. Con lo que el usuario tiene o el usuario es. Ejemplo.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Code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portátil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corportaivo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ejemplo.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FIDO2 -&gt; protocolo CTAP que define un protocolo para la comunicación entre el cliente (por ejemplo, un navegador web) y el autenticador (por ejemplo, un dispositivo de seguridad).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CTAP se encarga de la comunicación entre el cliente y el dispositivo de seguridad, asegurando una conexión segura.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67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1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FIDO Alliance (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 Online)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una alianza de la industria que desarrolla estándares para mejorar la autenticación en línea y reducir la dependencia de las contraseñas.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Alliance se centra en la creación de especificaciones abiertas. FIDO y FIDO2.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-&gt; protocolo UAF. Métodos de autenticación biométrica o dispositivos de seguridad. Cambiamos lo que el usuario sabe. Con lo que el usuario tiene o el usuario es. Ejemplo.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Code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portátil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corportaivo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ejemplo.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FIDO2 -&gt; protocolo CTAP que define un protocolo para la comunicación entre el cliente (por ejemplo, un navegador web) y el autenticador (por ejemplo, un dispositivo de seguridad).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CTAP se encarga de la comunicación entre el cliente y el dispositivo de seguridad, asegurando una conexión segura.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51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775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8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30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svg"/><Relationship Id="rId7" Type="http://schemas.openxmlformats.org/officeDocument/2006/relationships/image" Target="../media/image12.emf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svg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Layouts/_rels/slideLayout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emf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2" Type="http://schemas.openxmlformats.org/officeDocument/2006/relationships/image" Target="../media/image30.emf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5" Type="http://schemas.openxmlformats.org/officeDocument/2006/relationships/image" Target="../media/image33.emf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32.emf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jpeg"/><Relationship Id="rId8" Type="http://schemas.openxmlformats.org/officeDocument/2006/relationships/image" Target="../media/image36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9.png"/><Relationship Id="rId11" Type="http://schemas.openxmlformats.org/officeDocument/2006/relationships/image" Target="../media/image74.emf"/><Relationship Id="rId5" Type="http://schemas.openxmlformats.org/officeDocument/2006/relationships/image" Target="../media/image68.jpeg"/><Relationship Id="rId10" Type="http://schemas.openxmlformats.org/officeDocument/2006/relationships/image" Target="../media/image73.png"/><Relationship Id="rId4" Type="http://schemas.openxmlformats.org/officeDocument/2006/relationships/image" Target="../media/image67.emf"/><Relationship Id="rId9" Type="http://schemas.openxmlformats.org/officeDocument/2006/relationships/image" Target="../media/image72.png"/><Relationship Id="rId14" Type="http://schemas.openxmlformats.org/officeDocument/2006/relationships/image" Target="../media/image77.emf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sv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9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5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30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 userDrawn="1"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10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Talk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A5A572-2483-704B-B123-E7BC0BDDBBAF}"/>
              </a:ext>
            </a:extLst>
          </p:cNvPr>
          <p:cNvSpPr/>
          <p:nvPr userDrawn="1"/>
        </p:nvSpPr>
        <p:spPr>
          <a:xfrm>
            <a:off x="491705" y="129396"/>
            <a:ext cx="1656272" cy="957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ED264C8-8916-7247-B552-C40300F8F7C8}"/>
              </a:ext>
            </a:extLst>
          </p:cNvPr>
          <p:cNvSpPr/>
          <p:nvPr userDrawn="1"/>
        </p:nvSpPr>
        <p:spPr>
          <a:xfrm>
            <a:off x="3540125" y="0"/>
            <a:ext cx="87247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76A0F8-2E23-2E41-9F1C-949304B493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540125" cy="1904587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EED834-7001-CE4B-BA94-71EBB5BD4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1704" y="5804453"/>
            <a:ext cx="3048419" cy="10535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i="0">
                <a:solidFill>
                  <a:schemeClr val="accent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/>
              <a:t>DD.MM.YY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2DD9491-D5C4-084F-BF32-BDF1F59735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40123" y="5804452"/>
            <a:ext cx="7596190" cy="1053548"/>
          </a:xfrm>
          <a:prstGeom prst="rect">
            <a:avLst/>
          </a:prstGeom>
        </p:spPr>
        <p:txBody>
          <a:bodyPr/>
          <a:lstStyle>
            <a:lvl1pPr marL="180000" indent="0" algn="l">
              <a:spcBef>
                <a:spcPts val="0"/>
              </a:spcBef>
              <a:buNone/>
              <a:defRPr sz="3600" b="0" i="0" cap="all" baseline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 dirty="0" err="1"/>
              <a:t>trainning</a:t>
            </a:r>
            <a:endParaRPr lang="es-ES" dirty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A9C4A570-5F50-1043-9163-0E92681A7E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0123" y="2196547"/>
            <a:ext cx="7596190" cy="2914949"/>
          </a:xfrm>
          <a:prstGeom prst="rect">
            <a:avLst/>
          </a:prstGeom>
        </p:spPr>
        <p:txBody>
          <a:bodyPr/>
          <a:lstStyle>
            <a:lvl1pPr marL="180000" indent="0" algn="l">
              <a:spcBef>
                <a:spcPts val="0"/>
              </a:spcBef>
              <a:buNone/>
              <a:defRPr sz="7200" b="1" i="0">
                <a:solidFill>
                  <a:schemeClr val="tx2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dirty="0" err="1"/>
              <a:t>Information</a:t>
            </a:r>
            <a:r>
              <a:rPr lang="es-ES" dirty="0"/>
              <a:t> Security in a </a:t>
            </a:r>
            <a:r>
              <a:rPr lang="es-ES" dirty="0" err="1"/>
              <a:t>Nutshell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78F2C16B-7AC0-3B47-91A6-4C3629B3E4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123" y="5202936"/>
            <a:ext cx="7596190" cy="466344"/>
          </a:xfrm>
          <a:prstGeom prst="rect">
            <a:avLst/>
          </a:prstGeom>
        </p:spPr>
        <p:txBody>
          <a:bodyPr/>
          <a:lstStyle>
            <a:lvl1pPr marL="252000" indent="0" algn="l">
              <a:spcBef>
                <a:spcPts val="0"/>
              </a:spcBef>
              <a:buNone/>
              <a:defRPr sz="1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dirty="0"/>
              <a:t>Diego Rodríguez Varela</a:t>
            </a:r>
          </a:p>
        </p:txBody>
      </p:sp>
    </p:spTree>
    <p:extLst>
      <p:ext uri="{BB962C8B-B14F-4D97-AF65-F5344CB8AC3E}">
        <p14:creationId xmlns:p14="http://schemas.microsoft.com/office/powerpoint/2010/main" val="497060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One Speaker Introdu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2DD9491-D5C4-084F-BF32-BDF1F59735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7263" y="1412047"/>
            <a:ext cx="7129050" cy="72555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85BDBF76-D4F5-E343-93B5-B32F2AC2F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07263" y="2464905"/>
            <a:ext cx="7129050" cy="487017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800" b="0" i="0" cap="all" baseline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ROLE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F6486DB-1DE4-8F4A-8124-46CB869F72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340" y="1412047"/>
            <a:ext cx="2615785" cy="350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ontserrat" pitchFamily="2" charset="77"/>
              </a:defRPr>
            </a:lvl1pPr>
          </a:lstStyle>
          <a:p>
            <a:endParaRPr lang="es-ES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705EB44-C8ED-B34A-AB95-652902ACEF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07263" y="4562060"/>
            <a:ext cx="7129050" cy="35836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@</a:t>
            </a:r>
            <a:r>
              <a:rPr lang="es-ES" err="1"/>
              <a:t>twitterusername</a:t>
            </a:r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43D84287-84D3-1F47-B7E4-8A8215BB67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07265" y="3101559"/>
            <a:ext cx="7129048" cy="135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itchFamily="2" charset="77"/>
              </a:defRPr>
            </a:lvl1pPr>
          </a:lstStyle>
          <a:p>
            <a:pPr lvl="0"/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description</a:t>
            </a:r>
            <a:r>
              <a:rPr lang="es-ES"/>
              <a:t> </a:t>
            </a:r>
            <a:r>
              <a:rPr lang="es-ES" err="1"/>
              <a:t>here</a:t>
            </a:r>
            <a:endParaRPr lang="es-ES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13E9538-50AB-1A4D-862A-85B6DAD06747}"/>
              </a:ext>
            </a:extLst>
          </p:cNvPr>
          <p:cNvCxnSpPr/>
          <p:nvPr userDrawn="1"/>
        </p:nvCxnSpPr>
        <p:spPr>
          <a:xfrm>
            <a:off x="4283766" y="2305878"/>
            <a:ext cx="227937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189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Two Speakers Introdu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2DD9491-D5C4-084F-BF32-BDF1F59735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0736" y="1422536"/>
            <a:ext cx="2555876" cy="143992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Name</a:t>
            </a:r>
            <a:r>
              <a:rPr lang="es-ES"/>
              <a:t> </a:t>
            </a:r>
            <a:r>
              <a:rPr lang="es-ES" err="1"/>
              <a:t>Surname</a:t>
            </a:r>
            <a:endParaRPr lang="es-ES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85BDBF76-D4F5-E343-93B5-B32F2AC2F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0736" y="3179144"/>
            <a:ext cx="2555876" cy="35836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0" i="0" cap="all" baseline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ROLE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F6486DB-1DE4-8F4A-8124-46CB869F72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954" y="1422537"/>
            <a:ext cx="2279374" cy="42134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ontserrat" pitchFamily="2" charset="77"/>
              </a:defRPr>
            </a:lvl1pPr>
          </a:lstStyle>
          <a:p>
            <a:endParaRPr lang="es-ES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705EB44-C8ED-B34A-AB95-652902ACEF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0736" y="5277671"/>
            <a:ext cx="2555876" cy="35836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@</a:t>
            </a:r>
            <a:r>
              <a:rPr lang="es-ES" err="1"/>
              <a:t>twitterusername</a:t>
            </a:r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43D84287-84D3-1F47-B7E4-8A8215BB67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0738" y="3687142"/>
            <a:ext cx="2555875" cy="135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Montserrat" pitchFamily="2" charset="77"/>
              </a:defRPr>
            </a:lvl1pPr>
          </a:lstStyle>
          <a:p>
            <a:pPr lvl="0"/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description</a:t>
            </a:r>
            <a:r>
              <a:rPr lang="es-ES"/>
              <a:t> </a:t>
            </a:r>
            <a:r>
              <a:rPr lang="es-ES" err="1"/>
              <a:t>here</a:t>
            </a:r>
            <a:endParaRPr lang="es-ES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13E9538-50AB-1A4D-862A-85B6DAD06747}"/>
              </a:ext>
            </a:extLst>
          </p:cNvPr>
          <p:cNvCxnSpPr/>
          <p:nvPr userDrawn="1"/>
        </p:nvCxnSpPr>
        <p:spPr>
          <a:xfrm>
            <a:off x="3457852" y="3012106"/>
            <a:ext cx="227937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FA86698-F29B-0647-81B4-1A29EE8F0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87375" y="1412046"/>
            <a:ext cx="2555876" cy="143992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Name</a:t>
            </a:r>
            <a:r>
              <a:rPr lang="es-ES"/>
              <a:t> </a:t>
            </a:r>
            <a:r>
              <a:rPr lang="es-ES" err="1"/>
              <a:t>Surname</a:t>
            </a:r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7E802158-FF2D-9540-A96E-45F9BC3E7D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87375" y="3168654"/>
            <a:ext cx="2555876" cy="35836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0" i="0" cap="all" baseline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ROLE</a:t>
            </a:r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20EF75DC-2298-B64D-B5E0-A0CCC27A8B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1593" y="1412047"/>
            <a:ext cx="2279374" cy="42134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ontserrat" pitchFamily="2" charset="77"/>
              </a:defRPr>
            </a:lvl1pPr>
          </a:lstStyle>
          <a:p>
            <a:endParaRPr lang="es-ES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0C1F951D-5996-8C4D-B019-40553B3349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87375" y="5267181"/>
            <a:ext cx="2555876" cy="35836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@</a:t>
            </a:r>
            <a:r>
              <a:rPr lang="es-ES" err="1"/>
              <a:t>twitterusername</a:t>
            </a:r>
            <a:endParaRPr lang="es-ES"/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8EA8598F-1837-4D41-B648-3C9B58B992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7377" y="3676652"/>
            <a:ext cx="2555875" cy="135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Montserrat" pitchFamily="2" charset="77"/>
              </a:defRPr>
            </a:lvl1pPr>
          </a:lstStyle>
          <a:p>
            <a:pPr lvl="0"/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description</a:t>
            </a:r>
            <a:r>
              <a:rPr lang="es-ES"/>
              <a:t> </a:t>
            </a:r>
            <a:r>
              <a:rPr lang="es-ES" err="1"/>
              <a:t>here</a:t>
            </a:r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F9DAB61-76A3-2E45-964D-0FB7E6EED351}"/>
              </a:ext>
            </a:extLst>
          </p:cNvPr>
          <p:cNvCxnSpPr/>
          <p:nvPr userDrawn="1"/>
        </p:nvCxnSpPr>
        <p:spPr>
          <a:xfrm>
            <a:off x="8984491" y="3001616"/>
            <a:ext cx="227937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489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F908D5-DF25-5C49-9C34-A0B0B14FE331}"/>
              </a:ext>
            </a:extLst>
          </p:cNvPr>
          <p:cNvCxnSpPr/>
          <p:nvPr userDrawn="1"/>
        </p:nvCxnSpPr>
        <p:spPr>
          <a:xfrm>
            <a:off x="6996734" y="2699132"/>
            <a:ext cx="0" cy="4181959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1">
            <a:extLst>
              <a:ext uri="{FF2B5EF4-FFF2-40B4-BE49-F238E27FC236}">
                <a16:creationId xmlns:a16="http://schemas.microsoft.com/office/drawing/2014/main" id="{6854F89D-93F8-5E45-9FEE-B0438A1401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699132"/>
            <a:ext cx="5188945" cy="4158867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endParaRPr lang="en-E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E796C81-E853-674E-B6D3-2400863847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6601" y="1850546"/>
            <a:ext cx="2265712" cy="370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400" b="1" i="0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Month xx</a:t>
            </a:r>
            <a:endParaRPr lang="en-ES" dirty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5F8FDC35-B38C-F949-924C-EC91996C29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6601" y="2897766"/>
            <a:ext cx="4049712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1" i="0">
                <a:latin typeface="Montserrat" pitchFamily="2" charset="77"/>
              </a:defRPr>
            </a:lvl1pPr>
          </a:lstStyle>
          <a:p>
            <a:pPr lvl="0"/>
            <a:r>
              <a:rPr lang="en-GB" err="1"/>
              <a:t>Dealy</a:t>
            </a:r>
            <a:r>
              <a:rPr lang="en-GB"/>
              <a:t> team state up</a:t>
            </a:r>
            <a:endParaRPr lang="en-ES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45150466-F5DB-7F4B-BA2E-D749A1F6E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6600" y="3231874"/>
            <a:ext cx="4049705" cy="1971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/>
              <a:t>Meeting Room A</a:t>
            </a:r>
            <a:endParaRPr lang="en-ES"/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3A5A1D1C-045D-9346-BD07-DDDC94E36C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0171" y="2897766"/>
            <a:ext cx="1079500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1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09:10 – 09:30</a:t>
            </a:r>
            <a:endParaRPr lang="en-ES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44882592-C77C-9748-B762-59BB08B27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86601" y="3909462"/>
            <a:ext cx="4049712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Welcome Message</a:t>
            </a:r>
            <a:endParaRPr lang="en-ES"/>
          </a:p>
        </p:txBody>
      </p:sp>
      <p:sp>
        <p:nvSpPr>
          <p:cNvPr id="49" name="Text Placeholder 43">
            <a:extLst>
              <a:ext uri="{FF2B5EF4-FFF2-40B4-BE49-F238E27FC236}">
                <a16:creationId xmlns:a16="http://schemas.microsoft.com/office/drawing/2014/main" id="{D88E4B50-7526-594F-8E8D-1E61BC5E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600" y="4243570"/>
            <a:ext cx="4049705" cy="1971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/>
              <a:t>Meeting Room B</a:t>
            </a:r>
            <a:endParaRPr lang="en-ES"/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F4E79C85-01D0-D843-9AD3-9ADF71CFB0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0171" y="3906176"/>
            <a:ext cx="1079500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1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09:10 – 09:30</a:t>
            </a:r>
            <a:endParaRPr lang="en-ES"/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6ED40B48-509D-8248-BA2C-32E6C3EA5E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6601" y="4911301"/>
            <a:ext cx="4049712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About Us</a:t>
            </a:r>
            <a:endParaRPr lang="en-ES"/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9F61D71D-BB15-AF46-842E-A8B1FB6AC9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86600" y="5245409"/>
            <a:ext cx="4049705" cy="1971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/>
              <a:t>Meeting Room C</a:t>
            </a:r>
            <a:endParaRPr lang="en-ES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79291BE7-6E7D-E64A-AC9D-7B11277158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0171" y="4914586"/>
            <a:ext cx="1079500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1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09:10 – 09:30</a:t>
            </a:r>
            <a:endParaRPr lang="en-ES"/>
          </a:p>
        </p:txBody>
      </p:sp>
      <p:sp>
        <p:nvSpPr>
          <p:cNvPr id="54" name="Text Placeholder 43">
            <a:extLst>
              <a:ext uri="{FF2B5EF4-FFF2-40B4-BE49-F238E27FC236}">
                <a16:creationId xmlns:a16="http://schemas.microsoft.com/office/drawing/2014/main" id="{5A6B35DE-0AB2-A647-A387-59A949C824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6601" y="5922997"/>
            <a:ext cx="4049712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Services</a:t>
            </a:r>
            <a:endParaRPr lang="en-ES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3759879C-7BF5-284C-8FE6-F2C54B8E7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6600" y="6257105"/>
            <a:ext cx="4049705" cy="1971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/>
              <a:t>Event Big Room</a:t>
            </a:r>
            <a:endParaRPr lang="en-ES"/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83BC0513-B32C-7041-830D-E5D00B47B5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50171" y="5922997"/>
            <a:ext cx="1079500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1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09:10 – 09:30</a:t>
            </a:r>
            <a:endParaRPr lang="en-E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72A674-2CD1-9B4F-9666-C053EE3D6DEB}"/>
              </a:ext>
            </a:extLst>
          </p:cNvPr>
          <p:cNvSpPr txBox="1"/>
          <p:nvPr userDrawn="1"/>
        </p:nvSpPr>
        <p:spPr>
          <a:xfrm>
            <a:off x="911225" y="1527801"/>
            <a:ext cx="4275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>
                <a:latin typeface="Montserrat SemiBold" pitchFamily="2" charset="77"/>
              </a:rPr>
              <a:t>Agenda</a:t>
            </a:r>
            <a:endParaRPr lang="en-ES" sz="6000" b="1" i="0">
              <a:latin typeface="Montserrat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6546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 Content Li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D264C8-8916-7247-B552-C40300F8F7C8}"/>
              </a:ext>
            </a:extLst>
          </p:cNvPr>
          <p:cNvSpPr/>
          <p:nvPr userDrawn="1"/>
        </p:nvSpPr>
        <p:spPr>
          <a:xfrm>
            <a:off x="5916613" y="0"/>
            <a:ext cx="63482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2DD9491-D5C4-084F-BF32-BDF1F59735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884582"/>
            <a:ext cx="6096001" cy="5695122"/>
          </a:xfrm>
          <a:prstGeom prst="rect">
            <a:avLst/>
          </a:prstGeom>
        </p:spPr>
        <p:txBody>
          <a:bodyPr/>
          <a:lstStyle>
            <a:lvl1pPr marL="694350" indent="-514350" algn="l">
              <a:spcBef>
                <a:spcPts val="0"/>
              </a:spcBef>
              <a:buFont typeface="+mj-lt"/>
              <a:buAutoNum type="arabicPeriod"/>
              <a:defRPr sz="2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security</a:t>
            </a:r>
            <a:r>
              <a:rPr lang="es-ES" dirty="0"/>
              <a:t>?</a:t>
            </a:r>
          </a:p>
          <a:p>
            <a:pPr lvl="1"/>
            <a:r>
              <a:rPr lang="es-ES" dirty="0" err="1"/>
              <a:t>The</a:t>
            </a:r>
            <a:r>
              <a:rPr lang="es-ES" dirty="0"/>
              <a:t> concept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risk</a:t>
            </a:r>
            <a:br>
              <a:rPr lang="es-ES" dirty="0"/>
            </a:br>
            <a:endParaRPr lang="es-ES" dirty="0"/>
          </a:p>
          <a:p>
            <a:pPr lvl="0"/>
            <a:r>
              <a:rPr lang="es-ES" dirty="0"/>
              <a:t>Data: </a:t>
            </a:r>
            <a:r>
              <a:rPr lang="es-ES" dirty="0" err="1"/>
              <a:t>laws</a:t>
            </a:r>
            <a:r>
              <a:rPr lang="es-ES" dirty="0"/>
              <a:t> and </a:t>
            </a:r>
            <a:r>
              <a:rPr lang="es-ES" dirty="0" err="1"/>
              <a:t>key-concepts</a:t>
            </a:r>
            <a:endParaRPr lang="es-ES" dirty="0"/>
          </a:p>
          <a:p>
            <a:pPr lvl="1"/>
            <a:r>
              <a:rPr lang="es-ES" dirty="0"/>
              <a:t>GDPR</a:t>
            </a:r>
          </a:p>
          <a:p>
            <a:pPr lvl="1"/>
            <a:r>
              <a:rPr lang="es-ES" dirty="0"/>
              <a:t>EIDAS</a:t>
            </a:r>
            <a:br>
              <a:rPr lang="es-ES" dirty="0"/>
            </a:br>
            <a:endParaRPr lang="es-ES" dirty="0"/>
          </a:p>
          <a:p>
            <a:pPr lvl="0"/>
            <a:r>
              <a:rPr lang="es-ES" dirty="0"/>
              <a:t>Multi </a:t>
            </a:r>
            <a:r>
              <a:rPr lang="es-ES" dirty="0" err="1"/>
              <a:t>layered</a:t>
            </a:r>
            <a:r>
              <a:rPr lang="es-ES" dirty="0"/>
              <a:t> </a:t>
            </a:r>
            <a:r>
              <a:rPr lang="es-ES" dirty="0" err="1"/>
              <a:t>security</a:t>
            </a:r>
            <a:endParaRPr lang="es-ES" dirty="0"/>
          </a:p>
          <a:p>
            <a:pPr lvl="1"/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  <a:p>
            <a:pPr lvl="1"/>
            <a:r>
              <a:rPr lang="es-ES" dirty="0" err="1"/>
              <a:t>Architecture</a:t>
            </a:r>
            <a:r>
              <a:rPr lang="es-ES" dirty="0"/>
              <a:t>: </a:t>
            </a:r>
            <a:r>
              <a:rPr lang="es-ES" dirty="0" err="1"/>
              <a:t>front</a:t>
            </a:r>
            <a:r>
              <a:rPr lang="es-ES" dirty="0"/>
              <a:t>, </a:t>
            </a:r>
            <a:r>
              <a:rPr lang="es-ES" dirty="0" err="1"/>
              <a:t>comms</a:t>
            </a:r>
            <a:r>
              <a:rPr lang="es-ES" dirty="0"/>
              <a:t>, back, </a:t>
            </a:r>
          </a:p>
          <a:p>
            <a:pPr lvl="1"/>
            <a:r>
              <a:rPr lang="es-ES" dirty="0"/>
              <a:t>General </a:t>
            </a:r>
            <a:r>
              <a:rPr lang="es-ES" dirty="0" err="1"/>
              <a:t>vulnerabilities</a:t>
            </a:r>
            <a:endParaRPr lang="es-ES" dirty="0"/>
          </a:p>
          <a:p>
            <a:pPr lvl="1"/>
            <a:r>
              <a:rPr lang="es-ES" dirty="0"/>
              <a:t>Good </a:t>
            </a:r>
            <a:r>
              <a:rPr lang="es-ES" dirty="0" err="1"/>
              <a:t>practices</a:t>
            </a:r>
            <a:endParaRPr lang="es-ES" dirty="0"/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  S-SDLC</a:t>
            </a:r>
            <a:br>
              <a:rPr lang="es-ES" dirty="0"/>
            </a:br>
            <a:endParaRPr lang="es-ES" dirty="0"/>
          </a:p>
          <a:p>
            <a:pPr lvl="0"/>
            <a:r>
              <a:rPr lang="es-ES" dirty="0" err="1"/>
              <a:t>Self</a:t>
            </a:r>
            <a:r>
              <a:rPr lang="es-ES" dirty="0"/>
              <a:t> &amp;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protection</a:t>
            </a:r>
            <a:endParaRPr lang="es-ES" dirty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2165" y="884582"/>
            <a:ext cx="3006104" cy="13517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40324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 Li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D264C8-8916-7247-B552-C40300F8F7C8}"/>
              </a:ext>
            </a:extLst>
          </p:cNvPr>
          <p:cNvSpPr/>
          <p:nvPr userDrawn="1"/>
        </p:nvSpPr>
        <p:spPr>
          <a:xfrm>
            <a:off x="5916613" y="0"/>
            <a:ext cx="63482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2DD9491-D5C4-084F-BF32-BDF1F59735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884582"/>
            <a:ext cx="5040313" cy="5695122"/>
          </a:xfrm>
          <a:prstGeom prst="rect">
            <a:avLst/>
          </a:prstGeom>
        </p:spPr>
        <p:txBody>
          <a:bodyPr/>
          <a:lstStyle>
            <a:lvl1pPr marL="694350" indent="-514350" algn="l">
              <a:spcBef>
                <a:spcPts val="0"/>
              </a:spcBef>
              <a:buFont typeface="+mj-lt"/>
              <a:buAutoNum type="arabicPeriod"/>
              <a:defRPr sz="3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 err="1"/>
              <a:t>Topic</a:t>
            </a:r>
            <a:r>
              <a:rPr lang="es-ES"/>
              <a:t> A</a:t>
            </a:r>
          </a:p>
          <a:p>
            <a:pPr lvl="0"/>
            <a:r>
              <a:rPr lang="es-ES" err="1"/>
              <a:t>Topic</a:t>
            </a:r>
            <a:r>
              <a:rPr lang="es-ES"/>
              <a:t> B</a:t>
            </a:r>
          </a:p>
          <a:p>
            <a:pPr lvl="0"/>
            <a:r>
              <a:rPr lang="es-ES" err="1"/>
              <a:t>Topic</a:t>
            </a:r>
            <a:r>
              <a:rPr lang="es-ES"/>
              <a:t> C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2165" y="884582"/>
            <a:ext cx="3006104" cy="13517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/>
              <a:t>Content </a:t>
            </a:r>
            <a:r>
              <a:rPr lang="es-ES" err="1"/>
              <a:t>title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73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D264C8-8916-7247-B552-C40300F8F7C8}"/>
              </a:ext>
            </a:extLst>
          </p:cNvPr>
          <p:cNvSpPr/>
          <p:nvPr userDrawn="1"/>
        </p:nvSpPr>
        <p:spPr>
          <a:xfrm>
            <a:off x="3540125" y="0"/>
            <a:ext cx="86518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1798982"/>
            <a:ext cx="7777163" cy="13517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60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Section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08BF8-2825-DD4C-9131-7141CC071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225" y="3429000"/>
            <a:ext cx="2628900" cy="273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ontserrat" pitchFamily="2" charset="77"/>
              </a:defRPr>
            </a:lvl1pPr>
            <a:lvl2pPr marL="457200" indent="0">
              <a:buNone/>
              <a:defRPr>
                <a:latin typeface="Montserrat" pitchFamily="2" charset="77"/>
              </a:defRPr>
            </a:lvl2pPr>
            <a:lvl3pPr marL="914400" indent="0">
              <a:buNone/>
              <a:defRPr>
                <a:latin typeface="Montserrat" pitchFamily="2" charset="77"/>
              </a:defRPr>
            </a:lvl3pPr>
            <a:lvl4pPr marL="1371600" indent="0">
              <a:buNone/>
              <a:defRPr>
                <a:latin typeface="Montserrat" pitchFamily="2" charset="77"/>
              </a:defRPr>
            </a:lvl4pPr>
            <a:lvl5pPr marL="1828800" indent="0">
              <a:buNone/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Add a little section description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70596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35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Headline + Subhead + Tex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1506375"/>
            <a:ext cx="7776370" cy="651610"/>
          </a:xfrm>
          <a:prstGeom prst="rect">
            <a:avLst/>
          </a:prstGeom>
        </p:spPr>
        <p:txBody>
          <a:bodyPr lIns="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4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Headline</a:t>
            </a:r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39C999AC-04F5-A74F-B5F8-595214D4A6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224" y="2521359"/>
            <a:ext cx="7777163" cy="6516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ES" err="1"/>
              <a:t>Subhead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335DC-CED7-3743-A663-CD62F13303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4" y="3429000"/>
            <a:ext cx="7777163" cy="291623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latin typeface="Montserrat" pitchFamily="2" charset="77"/>
              </a:defRPr>
            </a:lvl1pPr>
            <a:lvl2pPr>
              <a:buClr>
                <a:schemeClr val="accent1"/>
              </a:buClr>
              <a:defRPr>
                <a:latin typeface="Montserrat" pitchFamily="2" charset="77"/>
              </a:defRPr>
            </a:lvl2pPr>
            <a:lvl3pPr>
              <a:buClr>
                <a:schemeClr val="accent1"/>
              </a:buClr>
              <a:defRPr>
                <a:latin typeface="Montserrat" pitchFamily="2" charset="77"/>
              </a:defRPr>
            </a:lvl3pPr>
            <a:lvl4pPr>
              <a:buClr>
                <a:schemeClr val="accent1"/>
              </a:buClr>
              <a:defRPr>
                <a:latin typeface="Montserrat" pitchFamily="2" charset="77"/>
              </a:defRPr>
            </a:lvl4pPr>
            <a:lvl5pPr>
              <a:buClr>
                <a:schemeClr val="accent1"/>
              </a:buCl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26632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Headline + Subhead + Text 2 colum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1506375"/>
            <a:ext cx="7776370" cy="651610"/>
          </a:xfrm>
          <a:prstGeom prst="rect">
            <a:avLst/>
          </a:prstGeom>
        </p:spPr>
        <p:txBody>
          <a:bodyPr lIns="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4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Headline</a:t>
            </a:r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39C999AC-04F5-A74F-B5F8-595214D4A6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224" y="2521359"/>
            <a:ext cx="7777163" cy="6516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ES" err="1"/>
              <a:t>Subhead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335DC-CED7-3743-A663-CD62F13303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4" y="3429000"/>
            <a:ext cx="5005389" cy="291623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latin typeface="Montserrat" pitchFamily="2" charset="77"/>
              </a:defRPr>
            </a:lvl1pPr>
            <a:lvl2pPr>
              <a:buClr>
                <a:schemeClr val="accent1"/>
              </a:buClr>
              <a:defRPr>
                <a:latin typeface="Montserrat" pitchFamily="2" charset="77"/>
              </a:defRPr>
            </a:lvl2pPr>
            <a:lvl3pPr>
              <a:buClr>
                <a:schemeClr val="accent1"/>
              </a:buClr>
              <a:defRPr>
                <a:latin typeface="Montserrat" pitchFamily="2" charset="77"/>
              </a:defRPr>
            </a:lvl3pPr>
            <a:lvl4pPr>
              <a:buClr>
                <a:schemeClr val="accent1"/>
              </a:buClr>
              <a:defRPr>
                <a:latin typeface="Montserrat" pitchFamily="2" charset="77"/>
              </a:defRPr>
            </a:lvl4pPr>
            <a:lvl5pPr>
              <a:buClr>
                <a:schemeClr val="accent1"/>
              </a:buCl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291B6-8E4D-214C-9BD3-700657346A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32448" y="3429000"/>
            <a:ext cx="5005389" cy="291623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latin typeface="Montserrat" pitchFamily="2" charset="77"/>
              </a:defRPr>
            </a:lvl1pPr>
            <a:lvl2pPr>
              <a:buClr>
                <a:schemeClr val="accent1"/>
              </a:buClr>
              <a:defRPr>
                <a:latin typeface="Montserrat" pitchFamily="2" charset="77"/>
              </a:defRPr>
            </a:lvl2pPr>
            <a:lvl3pPr>
              <a:buClr>
                <a:schemeClr val="accent1"/>
              </a:buClr>
              <a:defRPr>
                <a:latin typeface="Montserrat" pitchFamily="2" charset="77"/>
              </a:defRPr>
            </a:lvl3pPr>
            <a:lvl4pPr>
              <a:buClr>
                <a:schemeClr val="accent1"/>
              </a:buClr>
              <a:defRPr>
                <a:latin typeface="Montserrat" pitchFamily="2" charset="77"/>
              </a:defRPr>
            </a:lvl4pPr>
            <a:lvl5pPr>
              <a:buClr>
                <a:schemeClr val="accent1"/>
              </a:buCl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26590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Headline + Subhead + Text 1 column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0696" y="1506375"/>
            <a:ext cx="5040313" cy="651610"/>
          </a:xfrm>
          <a:prstGeom prst="rect">
            <a:avLst/>
          </a:prstGeom>
        </p:spPr>
        <p:txBody>
          <a:bodyPr lIns="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4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Headline</a:t>
            </a:r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39C999AC-04F5-A74F-B5F8-595214D4A6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225" y="2521359"/>
            <a:ext cx="5040313" cy="6516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ES" err="1"/>
              <a:t>Subhead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335DC-CED7-3743-A663-CD62F13303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3429000"/>
            <a:ext cx="5040313" cy="291623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latin typeface="Montserrat" pitchFamily="2" charset="77"/>
              </a:defRPr>
            </a:lvl1pPr>
            <a:lvl2pPr>
              <a:buClr>
                <a:schemeClr val="accent1"/>
              </a:buClr>
              <a:defRPr>
                <a:latin typeface="Montserrat" pitchFamily="2" charset="77"/>
              </a:defRPr>
            </a:lvl2pPr>
            <a:lvl3pPr>
              <a:buClr>
                <a:schemeClr val="accent1"/>
              </a:buClr>
              <a:defRPr>
                <a:latin typeface="Montserrat" pitchFamily="2" charset="77"/>
              </a:defRPr>
            </a:lvl3pPr>
            <a:lvl4pPr>
              <a:buClr>
                <a:schemeClr val="accent1"/>
              </a:buClr>
              <a:defRPr>
                <a:latin typeface="Montserrat" pitchFamily="2" charset="77"/>
              </a:defRPr>
            </a:lvl4pPr>
            <a:lvl5pPr>
              <a:buClr>
                <a:schemeClr val="accent1"/>
              </a:buCl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3F8D50-A751-6B41-89F5-4CEC97660B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895" y="1500188"/>
            <a:ext cx="5005388" cy="4827587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22567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Code exam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3">
            <a:extLst>
              <a:ext uri="{FF2B5EF4-FFF2-40B4-BE49-F238E27FC236}">
                <a16:creationId xmlns:a16="http://schemas.microsoft.com/office/drawing/2014/main" id="{AC91B679-50C8-9742-9712-C9100487B6B8}"/>
              </a:ext>
            </a:extLst>
          </p:cNvPr>
          <p:cNvSpPr/>
          <p:nvPr userDrawn="1"/>
        </p:nvSpPr>
        <p:spPr>
          <a:xfrm>
            <a:off x="0" y="2441448"/>
            <a:ext cx="12264887" cy="441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0697" y="1506375"/>
            <a:ext cx="10225616" cy="505305"/>
          </a:xfrm>
          <a:prstGeom prst="rect">
            <a:avLst/>
          </a:prstGeom>
        </p:spPr>
        <p:txBody>
          <a:bodyPr lIns="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36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Code</a:t>
            </a:r>
            <a:r>
              <a:rPr lang="es-ES"/>
              <a:t> </a:t>
            </a:r>
            <a:r>
              <a:rPr lang="es-ES" err="1"/>
              <a:t>example</a:t>
            </a:r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B23064A-1297-144B-9DE1-E49AFC719F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225" y="2788920"/>
            <a:ext cx="10225088" cy="3556317"/>
          </a:xfrm>
          <a:prstGeom prst="rect">
            <a:avLst/>
          </a:prstGeom>
        </p:spPr>
        <p:txBody>
          <a:bodyPr lIns="32400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1600" b="0" i="0">
                <a:solidFill>
                  <a:schemeClr val="bg2"/>
                </a:solidFill>
                <a:latin typeface="Montserrat Medium" pitchFamily="2" charset="77"/>
              </a:defRPr>
            </a:lvl1pPr>
          </a:lstStyle>
          <a:p>
            <a:r>
              <a:rPr lang="es-ES" err="1"/>
              <a:t>write</a:t>
            </a:r>
            <a:r>
              <a:rPr lang="es-ES"/>
              <a:t> </a:t>
            </a:r>
            <a:r>
              <a:rPr lang="es-ES" err="1"/>
              <a:t>here</a:t>
            </a:r>
            <a:r>
              <a:rPr lang="es-ES"/>
              <a:t>( </a:t>
            </a:r>
            <a:r>
              <a:rPr lang="es-ES" err="1"/>
              <a:t>your</a:t>
            </a:r>
            <a:r>
              <a:rPr lang="es-ES"/>
              <a:t> </a:t>
            </a:r>
            <a:r>
              <a:rPr lang="es-ES" err="1"/>
              <a:t>code</a:t>
            </a:r>
            <a:r>
              <a:rPr lang="es-E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8319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Code example +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3">
            <a:extLst>
              <a:ext uri="{FF2B5EF4-FFF2-40B4-BE49-F238E27FC236}">
                <a16:creationId xmlns:a16="http://schemas.microsoft.com/office/drawing/2014/main" id="{AC91B679-50C8-9742-9712-C9100487B6B8}"/>
              </a:ext>
            </a:extLst>
          </p:cNvPr>
          <p:cNvSpPr/>
          <p:nvPr userDrawn="1"/>
        </p:nvSpPr>
        <p:spPr>
          <a:xfrm>
            <a:off x="5916613" y="0"/>
            <a:ext cx="6348274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0697" y="1506375"/>
            <a:ext cx="5005386" cy="935073"/>
          </a:xfrm>
          <a:prstGeom prst="rect">
            <a:avLst/>
          </a:prstGeom>
        </p:spPr>
        <p:txBody>
          <a:bodyPr lIns="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36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Code</a:t>
            </a:r>
            <a:r>
              <a:rPr lang="es-ES"/>
              <a:t> </a:t>
            </a:r>
            <a:r>
              <a:rPr lang="es-ES" err="1"/>
              <a:t>example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335DC-CED7-3743-A663-CD62F13303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6" y="2578609"/>
            <a:ext cx="5005387" cy="29162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latin typeface="Montserrat" pitchFamily="2" charset="77"/>
              </a:defRPr>
            </a:lvl1pPr>
            <a:lvl2pPr marL="457200" indent="0">
              <a:buNone/>
              <a:defRPr sz="2000">
                <a:latin typeface="Montserrat" pitchFamily="2" charset="77"/>
              </a:defRPr>
            </a:lvl2pPr>
            <a:lvl3pPr marL="914400" indent="0">
              <a:buNone/>
              <a:defRPr sz="1800">
                <a:latin typeface="Montserrat" pitchFamily="2" charset="77"/>
              </a:defRPr>
            </a:lvl3pPr>
            <a:lvl4pPr marL="1371600" indent="0">
              <a:buNone/>
              <a:defRPr sz="1600">
                <a:latin typeface="Montserrat" pitchFamily="2" charset="77"/>
              </a:defRPr>
            </a:lvl4pPr>
            <a:lvl5pPr marL="1828800" indent="0"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B23064A-1297-144B-9DE1-E49AFC719F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16613" y="512762"/>
            <a:ext cx="5219700" cy="5832475"/>
          </a:xfrm>
          <a:prstGeom prst="rect">
            <a:avLst/>
          </a:prstGeom>
        </p:spPr>
        <p:txBody>
          <a:bodyPr lIns="32400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1600" b="0" i="0">
                <a:solidFill>
                  <a:schemeClr val="bg2"/>
                </a:solidFill>
                <a:latin typeface="Montserrat Medium" pitchFamily="2" charset="77"/>
              </a:defRPr>
            </a:lvl1pPr>
          </a:lstStyle>
          <a:p>
            <a:r>
              <a:rPr lang="es-ES" err="1"/>
              <a:t>write</a:t>
            </a:r>
            <a:r>
              <a:rPr lang="es-ES"/>
              <a:t> </a:t>
            </a:r>
            <a:r>
              <a:rPr lang="es-ES" err="1"/>
              <a:t>here</a:t>
            </a:r>
            <a:r>
              <a:rPr lang="es-ES"/>
              <a:t>( </a:t>
            </a:r>
            <a:r>
              <a:rPr lang="es-ES" err="1"/>
              <a:t>your</a:t>
            </a:r>
            <a:r>
              <a:rPr lang="es-ES"/>
              <a:t> </a:t>
            </a:r>
            <a:r>
              <a:rPr lang="es-ES" err="1"/>
              <a:t>code</a:t>
            </a:r>
            <a:r>
              <a:rPr lang="es-E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708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losing Fr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A5A572-2483-704B-B123-E7BC0BDDBBAF}"/>
              </a:ext>
            </a:extLst>
          </p:cNvPr>
          <p:cNvSpPr/>
          <p:nvPr userDrawn="1"/>
        </p:nvSpPr>
        <p:spPr>
          <a:xfrm>
            <a:off x="491705" y="129396"/>
            <a:ext cx="1656272" cy="957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ED264C8-8916-7247-B552-C40300F8F7C8}"/>
              </a:ext>
            </a:extLst>
          </p:cNvPr>
          <p:cNvSpPr/>
          <p:nvPr userDrawn="1"/>
        </p:nvSpPr>
        <p:spPr>
          <a:xfrm>
            <a:off x="3540125" y="19188"/>
            <a:ext cx="87247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76A0F8-2E23-2E41-9F1C-949304B493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540125" cy="1904587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28626706-8DDB-0D41-896A-3E0B89B0B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123" y="3935896"/>
            <a:ext cx="7596190" cy="458581"/>
          </a:xfrm>
          <a:prstGeom prst="rect">
            <a:avLst/>
          </a:prstGeom>
        </p:spPr>
        <p:txBody>
          <a:bodyPr/>
          <a:lstStyle>
            <a:lvl1pPr marL="18000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accent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ES"/>
              <a:t>@</a:t>
            </a:r>
            <a:r>
              <a:rPr lang="es-ES" err="1"/>
              <a:t>twitterusername</a:t>
            </a:r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B4155-557F-A94C-8CC8-3AFF498136A7}"/>
              </a:ext>
            </a:extLst>
          </p:cNvPr>
          <p:cNvSpPr txBox="1"/>
          <p:nvPr userDrawn="1"/>
        </p:nvSpPr>
        <p:spPr>
          <a:xfrm>
            <a:off x="3540125" y="1852366"/>
            <a:ext cx="7596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7200" b="1" i="0" err="1">
                <a:latin typeface="Montserrat SemiBold" pitchFamily="2" charset="77"/>
              </a:rPr>
              <a:t>Thank</a:t>
            </a:r>
            <a:r>
              <a:rPr lang="es-ES" sz="7200" b="1" i="0">
                <a:latin typeface="Montserrat SemiBold" pitchFamily="2" charset="77"/>
              </a:rPr>
              <a:t> </a:t>
            </a:r>
            <a:r>
              <a:rPr lang="es-ES" sz="7200" b="1" i="0" err="1">
                <a:latin typeface="Montserrat SemiBold" pitchFamily="2" charset="77"/>
              </a:rPr>
              <a:t>you</a:t>
            </a:r>
            <a:endParaRPr lang="es-ES" sz="7200" b="1" i="0">
              <a:latin typeface="Montserrat SemiBold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81C6E2-E223-E843-B0D4-CFD4A31CB70A}"/>
              </a:ext>
            </a:extLst>
          </p:cNvPr>
          <p:cNvSpPr txBox="1"/>
          <p:nvPr userDrawn="1"/>
        </p:nvSpPr>
        <p:spPr>
          <a:xfrm>
            <a:off x="3540125" y="5958359"/>
            <a:ext cx="7596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err="1">
                <a:latin typeface="Montserrat" pitchFamily="2" charset="77"/>
              </a:rPr>
              <a:t>www.plainconcepts.com</a:t>
            </a:r>
            <a:endParaRPr lang="es-ES" sz="1400"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F0D265-4F70-204D-B7AB-51F311D74A70}"/>
              </a:ext>
            </a:extLst>
          </p:cNvPr>
          <p:cNvSpPr txBox="1"/>
          <p:nvPr userDrawn="1"/>
        </p:nvSpPr>
        <p:spPr>
          <a:xfrm>
            <a:off x="3540125" y="4701207"/>
            <a:ext cx="759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2000" b="0" i="0">
                <a:solidFill>
                  <a:schemeClr val="accent1"/>
                </a:solidFill>
                <a:latin typeface="Montserrat Medium" pitchFamily="2" charset="77"/>
              </a:rPr>
              <a:t>@</a:t>
            </a:r>
            <a:r>
              <a:rPr lang="es-ES" sz="2000" b="0" i="0" err="1">
                <a:solidFill>
                  <a:schemeClr val="accent1"/>
                </a:solidFill>
                <a:latin typeface="Montserrat Medium" pitchFamily="2" charset="77"/>
              </a:rPr>
              <a:t>plainconcepts</a:t>
            </a:r>
            <a:endParaRPr lang="es-ES" sz="2000" b="0" i="0">
              <a:solidFill>
                <a:schemeClr val="accent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1469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7377544" cy="98554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36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8680452" y="370390"/>
            <a:ext cx="2924173" cy="61447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29"/>
          <p:cNvSpPr>
            <a:spLocks noGrp="1"/>
          </p:cNvSpPr>
          <p:nvPr>
            <p:ph type="pic" sz="quarter" idx="13" hasCustomPrompt="1"/>
          </p:nvPr>
        </p:nvSpPr>
        <p:spPr>
          <a:xfrm>
            <a:off x="6837679" y="370390"/>
            <a:ext cx="1842773" cy="1123122"/>
          </a:xfrm>
          <a:prstGeom prst="rect">
            <a:avLst/>
          </a:prstGeom>
          <a:noFill/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noProof="0"/>
              <a:t>Customer Logo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5290DC1-3898-EF4A-B023-A97AD4E05E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3016" y="2794000"/>
            <a:ext cx="7377544" cy="3721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0" i="0">
                <a:solidFill>
                  <a:schemeClr val="tx1"/>
                </a:solidFill>
                <a:latin typeface="Montserrat" pitchFamily="2" charset="77"/>
              </a:defRPr>
            </a:lvl1pPr>
            <a:lvl2pPr>
              <a:defRPr>
                <a:solidFill>
                  <a:schemeClr val="bg2"/>
                </a:solidFill>
                <a:latin typeface="Montserrat" pitchFamily="2" charset="77"/>
              </a:defRPr>
            </a:lvl2pPr>
            <a:lvl3pPr>
              <a:defRPr>
                <a:solidFill>
                  <a:schemeClr val="bg2"/>
                </a:solidFill>
                <a:latin typeface="Montserrat" pitchFamily="2" charset="77"/>
              </a:defRPr>
            </a:lvl3pPr>
            <a:lvl4pPr>
              <a:defRPr>
                <a:solidFill>
                  <a:schemeClr val="bg2"/>
                </a:solidFill>
                <a:latin typeface="Montserrat" pitchFamily="2" charset="77"/>
              </a:defRPr>
            </a:lvl4pPr>
            <a:lvl5pPr>
              <a:defRPr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text</a:t>
            </a:r>
            <a:endParaRPr lang="en-ES"/>
          </a:p>
        </p:txBody>
      </p:sp>
      <p:sp>
        <p:nvSpPr>
          <p:cNvPr id="11" name="Vertical Text Placeholder 6">
            <a:extLst>
              <a:ext uri="{FF2B5EF4-FFF2-40B4-BE49-F238E27FC236}">
                <a16:creationId xmlns:a16="http://schemas.microsoft.com/office/drawing/2014/main" id="{CDA3832A-F5F7-D847-AD17-EAAFF968715C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>
          <a:xfrm rot="10800000">
            <a:off x="148504" y="0"/>
            <a:ext cx="666750" cy="6345238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>
                <a:latin typeface="Montserrat" pitchFamily="2" charset="77"/>
              </a:defRPr>
            </a:lvl2pPr>
            <a:lvl3pPr marL="914400" indent="0">
              <a:buNone/>
              <a:defRPr>
                <a:latin typeface="Montserrat" pitchFamily="2" charset="77"/>
              </a:defRPr>
            </a:lvl3pPr>
            <a:lvl4pPr marL="1371600" indent="0">
              <a:buNone/>
              <a:defRPr>
                <a:latin typeface="Montserrat" pitchFamily="2" charset="77"/>
              </a:defRPr>
            </a:lvl4pPr>
            <a:lvl5pPr marL="1828800" indent="0">
              <a:buNone/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806642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Plain Concept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A5A572-2483-704B-B123-E7BC0BDDBBAF}"/>
              </a:ext>
            </a:extLst>
          </p:cNvPr>
          <p:cNvSpPr/>
          <p:nvPr userDrawn="1"/>
        </p:nvSpPr>
        <p:spPr>
          <a:xfrm>
            <a:off x="491705" y="129396"/>
            <a:ext cx="1656272" cy="957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FF8676-4702-3741-B3E7-1BD6F1A3E787}"/>
              </a:ext>
            </a:extLst>
          </p:cNvPr>
          <p:cNvSpPr txBox="1"/>
          <p:nvPr userDrawn="1"/>
        </p:nvSpPr>
        <p:spPr>
          <a:xfrm>
            <a:off x="5916613" y="1413063"/>
            <a:ext cx="52197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Fundada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en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2006 por 4 Microsoft MVPs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Plain Concepts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fue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creada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para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ayudar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otras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empresas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adoptar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nuevas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tecnologías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aspirando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mejorar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su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productividad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y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procesos</a:t>
            </a:r>
            <a:r>
              <a:rPr lang="es-ES" sz="1600">
                <a:solidFill>
                  <a:schemeClr val="tx1"/>
                </a:solidFill>
                <a:latin typeface="Montserrat" pitchFamily="2" charset="77"/>
              </a:rPr>
              <a:t>.</a:t>
            </a:r>
          </a:p>
          <a:p>
            <a:pPr algn="l"/>
            <a:endParaRPr lang="es-ES" sz="1600">
              <a:solidFill>
                <a:schemeClr val="tx1"/>
              </a:solidFill>
              <a:latin typeface="Montserrat" pitchFamily="2" charset="77"/>
            </a:endParaRPr>
          </a:p>
          <a:p>
            <a:pPr algn="l"/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Galardonados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en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2016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como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Microsoft Partner of the Year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contamos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actualmente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con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más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350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empleados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alcanzando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un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hito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en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el sector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tecnológico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por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tener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más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10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profesionales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reconocidos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como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Microsoft MVP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y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más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una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docena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certificaciones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nivel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negocio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.</a:t>
            </a:r>
            <a:endParaRPr lang="es-ES" sz="1600">
              <a:solidFill>
                <a:schemeClr val="tx1"/>
              </a:solidFill>
              <a:latin typeface="Montserrat" pitchFamily="2" charset="77"/>
            </a:endParaRPr>
          </a:p>
          <a:p>
            <a:pPr algn="l"/>
            <a:endParaRPr lang="es-ES" sz="1600">
              <a:solidFill>
                <a:schemeClr val="tx1"/>
              </a:solidFill>
              <a:latin typeface="Montserrat" pitchFamily="2" charset="77"/>
            </a:endParaRPr>
          </a:p>
          <a:p>
            <a:pPr algn="l"/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Con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presencia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en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España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Estados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Unidos, EAU,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Reino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Unido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Alemania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y los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Países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Bajos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hemos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desarrollado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más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2.000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proyectos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para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empresas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todo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tipo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sectores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.</a:t>
            </a:r>
            <a:r>
              <a:rPr lang="es-ES" sz="1600">
                <a:solidFill>
                  <a:schemeClr val="tx1"/>
                </a:solidFill>
                <a:latin typeface="Montserrat" pitchFamily="2" charset="77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A8223-30B5-CD47-A08D-12E67B02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729" y="1882140"/>
            <a:ext cx="4445000" cy="30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9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75A20E86-F217-144E-AFA8-21D3B021F2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6613" y="1348342"/>
            <a:ext cx="330200" cy="34925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1D07DE0-FB0D-7E41-B7A8-A351C7E56847}"/>
              </a:ext>
            </a:extLst>
          </p:cNvPr>
          <p:cNvSpPr txBox="1"/>
          <p:nvPr userDrawn="1"/>
        </p:nvSpPr>
        <p:spPr>
          <a:xfrm>
            <a:off x="6374530" y="1338817"/>
            <a:ext cx="1919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i="0">
                <a:latin typeface="Montserrat Bold" panose="00000800000000000000" pitchFamily="2" charset="0"/>
              </a:rPr>
              <a:t>2006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3955650-E9B3-6E47-9122-92091AD61289}"/>
              </a:ext>
            </a:extLst>
          </p:cNvPr>
          <p:cNvSpPr txBox="1"/>
          <p:nvPr userDrawn="1"/>
        </p:nvSpPr>
        <p:spPr>
          <a:xfrm>
            <a:off x="6344738" y="1738927"/>
            <a:ext cx="2358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Montserrat" pitchFamily="2" charset="77"/>
              </a:rPr>
              <a:t>Somos una empresa tecnológica fundada en 2006 por 4 MVP de Microsoft.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75D7264-1FFB-1246-B67B-78F04BEB0B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43331" y="1338817"/>
            <a:ext cx="349250" cy="368300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72642D1E-F914-F54A-9240-2B5A5BD737A4}"/>
              </a:ext>
            </a:extLst>
          </p:cNvPr>
          <p:cNvSpPr txBox="1"/>
          <p:nvPr userDrawn="1"/>
        </p:nvSpPr>
        <p:spPr>
          <a:xfrm>
            <a:off x="9557015" y="1338817"/>
            <a:ext cx="1919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i="0">
                <a:latin typeface="Montserrat Bold" panose="00000800000000000000" pitchFamily="2" charset="0"/>
              </a:rPr>
              <a:t>350+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BA6EC34-823C-3348-8E19-901BA129CE82}"/>
              </a:ext>
            </a:extLst>
          </p:cNvPr>
          <p:cNvSpPr txBox="1"/>
          <p:nvPr userDrawn="1"/>
        </p:nvSpPr>
        <p:spPr>
          <a:xfrm>
            <a:off x="9557014" y="1707117"/>
            <a:ext cx="2146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Montserrat" pitchFamily="2" charset="77"/>
              </a:rPr>
              <a:t>Con más de 350 empleados seguimos en continuo crecimiento.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6DC49FE0-BBD3-D242-BC19-EF28056A7B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43331" y="3983336"/>
            <a:ext cx="361950" cy="336550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8D3E9B33-AA5E-B945-A444-34BDF6C35C02}"/>
              </a:ext>
            </a:extLst>
          </p:cNvPr>
          <p:cNvSpPr txBox="1"/>
          <p:nvPr userDrawn="1"/>
        </p:nvSpPr>
        <p:spPr>
          <a:xfrm>
            <a:off x="9526008" y="3951586"/>
            <a:ext cx="1919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i="0">
                <a:latin typeface="Montserrat Bold" panose="00000800000000000000" pitchFamily="2" charset="0"/>
              </a:rPr>
              <a:t>29M€+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D967107-0F87-6D48-A462-0CC16DB75290}"/>
              </a:ext>
            </a:extLst>
          </p:cNvPr>
          <p:cNvSpPr txBox="1"/>
          <p:nvPr userDrawn="1"/>
        </p:nvSpPr>
        <p:spPr>
          <a:xfrm>
            <a:off x="9526007" y="4319886"/>
            <a:ext cx="214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Montserrat" pitchFamily="2" charset="77"/>
              </a:rPr>
              <a:t>Facturamos más de 29 millones de euros en el 2020.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CB8B8F4F-C2C5-204C-A346-BCFE9F0E38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8280" y="4004761"/>
            <a:ext cx="254000" cy="355600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FC5CDCB2-B333-6045-92F6-1195495CF6B3}"/>
              </a:ext>
            </a:extLst>
          </p:cNvPr>
          <p:cNvSpPr txBox="1"/>
          <p:nvPr userDrawn="1"/>
        </p:nvSpPr>
        <p:spPr>
          <a:xfrm>
            <a:off x="6314947" y="3981332"/>
            <a:ext cx="1919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i="0">
                <a:latin typeface="Montserrat Bold" panose="00000800000000000000" pitchFamily="2" charset="0"/>
              </a:rPr>
              <a:t>14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26F31D5-2222-8243-8907-8C4CDAC8C703}"/>
              </a:ext>
            </a:extLst>
          </p:cNvPr>
          <p:cNvSpPr txBox="1"/>
          <p:nvPr userDrawn="1"/>
        </p:nvSpPr>
        <p:spPr>
          <a:xfrm>
            <a:off x="6314947" y="4349632"/>
            <a:ext cx="1979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Montserrat" pitchFamily="2" charset="77"/>
              </a:rPr>
              <a:t>Estamos en 14 oficinas situadas en 3 continentes diferentes.</a:t>
            </a:r>
          </a:p>
        </p:txBody>
      </p:sp>
      <p:sp>
        <p:nvSpPr>
          <p:cNvPr id="16" name="CuadroTexto 23">
            <a:extLst>
              <a:ext uri="{FF2B5EF4-FFF2-40B4-BE49-F238E27FC236}">
                <a16:creationId xmlns:a16="http://schemas.microsoft.com/office/drawing/2014/main" id="{3C547632-FC29-4145-AFA1-8698B269F28F}"/>
              </a:ext>
            </a:extLst>
          </p:cNvPr>
          <p:cNvSpPr txBox="1"/>
          <p:nvPr userDrawn="1"/>
        </p:nvSpPr>
        <p:spPr>
          <a:xfrm>
            <a:off x="900000" y="1152000"/>
            <a:ext cx="3920514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latin typeface="Montserrat" pitchFamily="2" charset="77"/>
              </a:rPr>
              <a:t>Sobre </a:t>
            </a:r>
          </a:p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solidFill>
                  <a:schemeClr val="accent1"/>
                </a:solidFill>
                <a:latin typeface="Montserrat" pitchFamily="2" charset="77"/>
              </a:rPr>
              <a:t>nosotros</a:t>
            </a:r>
          </a:p>
        </p:txBody>
      </p:sp>
    </p:spTree>
    <p:extLst>
      <p:ext uri="{BB962C8B-B14F-4D97-AF65-F5344CB8AC3E}">
        <p14:creationId xmlns:p14="http://schemas.microsoft.com/office/powerpoint/2010/main" val="34021744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 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23">
            <a:extLst>
              <a:ext uri="{FF2B5EF4-FFF2-40B4-BE49-F238E27FC236}">
                <a16:creationId xmlns:a16="http://schemas.microsoft.com/office/drawing/2014/main" id="{A47B90A1-C482-B641-AE8B-0F1FE8800B8F}"/>
              </a:ext>
            </a:extLst>
          </p:cNvPr>
          <p:cNvSpPr txBox="1"/>
          <p:nvPr userDrawn="1"/>
        </p:nvSpPr>
        <p:spPr>
          <a:xfrm>
            <a:off x="900000" y="1152000"/>
            <a:ext cx="3920514" cy="669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latin typeface="Montserrat" pitchFamily="2" charset="77"/>
              </a:rPr>
              <a:t>Premios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pic>
        <p:nvPicPr>
          <p:cNvPr id="46" name="Gráfico 2">
            <a:extLst>
              <a:ext uri="{FF2B5EF4-FFF2-40B4-BE49-F238E27FC236}">
                <a16:creationId xmlns:a16="http://schemas.microsoft.com/office/drawing/2014/main" id="{EA6D32B8-28C9-2C41-8E6F-A171F891E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184" y="999821"/>
            <a:ext cx="1410239" cy="382780"/>
          </a:xfrm>
          <a:prstGeom prst="rect">
            <a:avLst/>
          </a:prstGeom>
        </p:spPr>
      </p:pic>
      <p:pic>
        <p:nvPicPr>
          <p:cNvPr id="48" name="Gráfico 8">
            <a:extLst>
              <a:ext uri="{FF2B5EF4-FFF2-40B4-BE49-F238E27FC236}">
                <a16:creationId xmlns:a16="http://schemas.microsoft.com/office/drawing/2014/main" id="{AF7C8635-A9E8-014B-81A4-B3FFDF1F60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838" y="1000800"/>
            <a:ext cx="1408785" cy="38238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0B71AE3-61F8-A54F-BD71-629C2046075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62462" y="1007999"/>
            <a:ext cx="1375200" cy="363730"/>
          </a:xfrm>
          <a:prstGeom prst="rect">
            <a:avLst/>
          </a:prstGeom>
        </p:spPr>
      </p:pic>
      <p:pic>
        <p:nvPicPr>
          <p:cNvPr id="38" name="Imagen 6">
            <a:extLst>
              <a:ext uri="{FF2B5EF4-FFF2-40B4-BE49-F238E27FC236}">
                <a16:creationId xmlns:a16="http://schemas.microsoft.com/office/drawing/2014/main" id="{CF029722-1293-6948-8CD1-57DCE51BBFC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72219" y="1868039"/>
            <a:ext cx="1505699" cy="477053"/>
          </a:xfrm>
          <a:prstGeom prst="rect">
            <a:avLst/>
          </a:prstGeom>
        </p:spPr>
      </p:pic>
      <p:pic>
        <p:nvPicPr>
          <p:cNvPr id="39" name="Imagen 7">
            <a:extLst>
              <a:ext uri="{FF2B5EF4-FFF2-40B4-BE49-F238E27FC236}">
                <a16:creationId xmlns:a16="http://schemas.microsoft.com/office/drawing/2014/main" id="{A8B109DA-49C6-5743-BECD-6DD652CD473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68521" y="1938661"/>
            <a:ext cx="936959" cy="725813"/>
          </a:xfrm>
          <a:prstGeom prst="rect">
            <a:avLst/>
          </a:prstGeom>
        </p:spPr>
      </p:pic>
      <p:grpSp>
        <p:nvGrpSpPr>
          <p:cNvPr id="40" name="Grupo 36">
            <a:extLst>
              <a:ext uri="{FF2B5EF4-FFF2-40B4-BE49-F238E27FC236}">
                <a16:creationId xmlns:a16="http://schemas.microsoft.com/office/drawing/2014/main" id="{A97E26EB-8A30-A448-A0BC-D5F61BC1C9D1}"/>
              </a:ext>
            </a:extLst>
          </p:cNvPr>
          <p:cNvGrpSpPr/>
          <p:nvPr userDrawn="1"/>
        </p:nvGrpSpPr>
        <p:grpSpPr>
          <a:xfrm>
            <a:off x="6140959" y="2789544"/>
            <a:ext cx="2360144" cy="885039"/>
            <a:chOff x="1743328" y="1066064"/>
            <a:chExt cx="3011628" cy="1129342"/>
          </a:xfrm>
        </p:grpSpPr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03BE3D6E-62D3-754C-9166-D4B83B27374E}"/>
                </a:ext>
              </a:extLst>
            </p:cNvPr>
            <p:cNvSpPr txBox="1"/>
            <p:nvPr userDrawn="1"/>
          </p:nvSpPr>
          <p:spPr>
            <a:xfrm>
              <a:off x="1743328" y="1135024"/>
              <a:ext cx="914444" cy="1060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400" b="0">
                  <a:solidFill>
                    <a:schemeClr val="tx2"/>
                  </a:solidFill>
                  <a:latin typeface="Montserrat" pitchFamily="2" charset="77"/>
                </a:rPr>
                <a:t>+10</a:t>
              </a:r>
            </a:p>
            <a:p>
              <a:pPr algn="r"/>
              <a:endParaRPr lang="es-ES" sz="2400" b="0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pic>
          <p:nvPicPr>
            <p:cNvPr id="42" name="Imagen 38">
              <a:extLst>
                <a:ext uri="{FF2B5EF4-FFF2-40B4-BE49-F238E27FC236}">
                  <a16:creationId xmlns:a16="http://schemas.microsoft.com/office/drawing/2014/main" id="{A2120070-8086-BE44-B594-05CBA43AA1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1273" y="1066064"/>
              <a:ext cx="1117600" cy="101600"/>
            </a:xfrm>
            <a:prstGeom prst="rect">
              <a:avLst/>
            </a:prstGeom>
          </p:spPr>
        </p:pic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AD94C0FE-5B77-C741-B5B6-A3AA96DDDB82}"/>
                </a:ext>
              </a:extLst>
            </p:cNvPr>
            <p:cNvSpPr txBox="1"/>
            <p:nvPr userDrawn="1"/>
          </p:nvSpPr>
          <p:spPr>
            <a:xfrm>
              <a:off x="2548231" y="1148945"/>
              <a:ext cx="2206725" cy="60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000"/>
                </a:lnSpc>
              </a:pPr>
              <a:r>
                <a:rPr lang="es-ES" sz="1000" b="0">
                  <a:solidFill>
                    <a:schemeClr val="tx2"/>
                  </a:solidFill>
                  <a:latin typeface="Montserrat" pitchFamily="2" charset="77"/>
                </a:rPr>
                <a:t>MICROSOFT</a:t>
              </a:r>
            </a:p>
            <a:p>
              <a:pPr algn="l">
                <a:lnSpc>
                  <a:spcPts val="1000"/>
                </a:lnSpc>
              </a:pPr>
              <a: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  <a:t>MOST VALUE</a:t>
              </a:r>
            </a:p>
            <a:p>
              <a:pPr algn="l">
                <a:lnSpc>
                  <a:spcPts val="1000"/>
                </a:lnSpc>
              </a:pPr>
              <a:r>
                <a:rPr lang="es-ES" sz="1000" b="0">
                  <a:solidFill>
                    <a:schemeClr val="tx2"/>
                  </a:solidFill>
                  <a:latin typeface="Montserrat" pitchFamily="2" charset="77"/>
                </a:rPr>
                <a:t>PROFESSIONAL</a:t>
              </a:r>
            </a:p>
          </p:txBody>
        </p:sp>
        <p:pic>
          <p:nvPicPr>
            <p:cNvPr id="56" name="Imagen 40">
              <a:extLst>
                <a:ext uri="{FF2B5EF4-FFF2-40B4-BE49-F238E27FC236}">
                  <a16:creationId xmlns:a16="http://schemas.microsoft.com/office/drawing/2014/main" id="{3C258748-6463-2E49-8374-6BC70A73DC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1273" y="1672673"/>
              <a:ext cx="1117600" cy="101600"/>
            </a:xfrm>
            <a:prstGeom prst="rect">
              <a:avLst/>
            </a:prstGeom>
          </p:spPr>
        </p:pic>
      </p:grpSp>
      <p:pic>
        <p:nvPicPr>
          <p:cNvPr id="57" name="Imagen 1">
            <a:extLst>
              <a:ext uri="{FF2B5EF4-FFF2-40B4-BE49-F238E27FC236}">
                <a16:creationId xmlns:a16="http://schemas.microsoft.com/office/drawing/2014/main" id="{D2190398-12FC-3149-8B2B-E126AC816EF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75184" y="3003001"/>
            <a:ext cx="1279520" cy="382385"/>
          </a:xfrm>
          <a:prstGeom prst="rect">
            <a:avLst/>
          </a:prstGeom>
        </p:spPr>
      </p:pic>
      <p:grpSp>
        <p:nvGrpSpPr>
          <p:cNvPr id="59" name="Grupo 59">
            <a:extLst>
              <a:ext uri="{FF2B5EF4-FFF2-40B4-BE49-F238E27FC236}">
                <a16:creationId xmlns:a16="http://schemas.microsoft.com/office/drawing/2014/main" id="{B41791A0-F679-8F44-A1AB-391C6751AB29}"/>
              </a:ext>
            </a:extLst>
          </p:cNvPr>
          <p:cNvGrpSpPr/>
          <p:nvPr userDrawn="1"/>
        </p:nvGrpSpPr>
        <p:grpSpPr>
          <a:xfrm>
            <a:off x="6307736" y="3806842"/>
            <a:ext cx="3183636" cy="1515591"/>
            <a:chOff x="1445178" y="4468730"/>
            <a:chExt cx="3183636" cy="1515591"/>
          </a:xfrm>
        </p:grpSpPr>
        <p:grpSp>
          <p:nvGrpSpPr>
            <p:cNvPr id="60" name="Grupo 55">
              <a:extLst>
                <a:ext uri="{FF2B5EF4-FFF2-40B4-BE49-F238E27FC236}">
                  <a16:creationId xmlns:a16="http://schemas.microsoft.com/office/drawing/2014/main" id="{048E558A-2542-8F4C-99D1-D779CBCEC979}"/>
                </a:ext>
              </a:extLst>
            </p:cNvPr>
            <p:cNvGrpSpPr/>
            <p:nvPr userDrawn="1"/>
          </p:nvGrpSpPr>
          <p:grpSpPr>
            <a:xfrm>
              <a:off x="2093786" y="4468730"/>
              <a:ext cx="1734702" cy="1515591"/>
              <a:chOff x="7180136" y="1990403"/>
              <a:chExt cx="1734702" cy="1515591"/>
            </a:xfrm>
          </p:grpSpPr>
          <p:sp>
            <p:nvSpPr>
              <p:cNvPr id="65" name="object 20">
                <a:extLst>
                  <a:ext uri="{FF2B5EF4-FFF2-40B4-BE49-F238E27FC236}">
                    <a16:creationId xmlns:a16="http://schemas.microsoft.com/office/drawing/2014/main" id="{9806FF21-6037-114A-8A59-903F36DD5A36}"/>
                  </a:ext>
                </a:extLst>
              </p:cNvPr>
              <p:cNvSpPr txBox="1"/>
              <p:nvPr userDrawn="1"/>
            </p:nvSpPr>
            <p:spPr>
              <a:xfrm>
                <a:off x="7180136" y="2333878"/>
                <a:ext cx="1734702" cy="117211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84150" marR="48260" indent="-171450">
                  <a:lnSpc>
                    <a:spcPct val="100000"/>
                  </a:lnSpc>
                  <a:spcBef>
                    <a:spcPts val="105"/>
                  </a:spcBef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Application Development </a:t>
                </a:r>
                <a:endParaRPr lang="es-ES" sz="900" b="0" i="0" spc="-5">
                  <a:solidFill>
                    <a:srgbClr val="404040"/>
                  </a:solidFill>
                  <a:latin typeface="Montserrat" pitchFamily="2" charset="77"/>
                  <a:cs typeface="Calibri"/>
                </a:endParaRPr>
              </a:p>
              <a:p>
                <a:pPr marL="184150" marR="48260" indent="-171450">
                  <a:lnSpc>
                    <a:spcPct val="100000"/>
                  </a:lnSpc>
                  <a:spcBef>
                    <a:spcPts val="105"/>
                  </a:spcBef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Cloud</a:t>
                </a:r>
                <a:r>
                  <a:rPr sz="900" b="0" i="0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 </a:t>
                </a: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Platform</a:t>
                </a:r>
                <a:endParaRPr lang="es-ES" sz="900" b="0" i="0" spc="0">
                  <a:solidFill>
                    <a:schemeClr val="tx1"/>
                  </a:solidFill>
                  <a:latin typeface="Montserrat" pitchFamily="2" charset="77"/>
                  <a:cs typeface="Calibri"/>
                </a:endParaRPr>
              </a:p>
              <a:p>
                <a:pPr marL="184150" marR="48260" indent="-171450">
                  <a:lnSpc>
                    <a:spcPct val="100000"/>
                  </a:lnSpc>
                  <a:spcBef>
                    <a:spcPts val="105"/>
                  </a:spcBef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Cloud Productivity</a:t>
                </a:r>
                <a:endParaRPr lang="es-ES" sz="900" b="0" i="0" spc="-5">
                  <a:solidFill>
                    <a:srgbClr val="404040"/>
                  </a:solidFill>
                  <a:latin typeface="Montserrat" pitchFamily="2" charset="77"/>
                  <a:cs typeface="Calibri"/>
                </a:endParaRPr>
              </a:p>
              <a:p>
                <a:pPr marL="184150" marR="48260" indent="-171450">
                  <a:lnSpc>
                    <a:spcPct val="100000"/>
                  </a:lnSpc>
                  <a:spcBef>
                    <a:spcPts val="105"/>
                  </a:spcBef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Collaboration and Content  </a:t>
                </a:r>
                <a:endParaRPr lang="es-ES" sz="900" b="0" i="0" spc="-5">
                  <a:solidFill>
                    <a:srgbClr val="404040"/>
                  </a:solidFill>
                  <a:latin typeface="Montserrat" pitchFamily="2" charset="77"/>
                  <a:cs typeface="Calibri"/>
                </a:endParaRPr>
              </a:p>
              <a:p>
                <a:pPr marL="184150" marR="4826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GB"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Data Analytics</a:t>
                </a:r>
                <a:endParaRPr lang="es-ES" sz="900" b="0" i="0" spc="-5">
                  <a:solidFill>
                    <a:srgbClr val="404040"/>
                  </a:solidFill>
                  <a:latin typeface="Montserrat" pitchFamily="2" charset="77"/>
                  <a:cs typeface="Calibri"/>
                </a:endParaRPr>
              </a:p>
              <a:p>
                <a:pPr marL="184150" marR="48260" indent="-171450">
                  <a:lnSpc>
                    <a:spcPct val="100000"/>
                  </a:lnSpc>
                  <a:spcBef>
                    <a:spcPts val="105"/>
                  </a:spcBef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Datacenter</a:t>
                </a:r>
                <a:endParaRPr sz="900" b="0" i="0">
                  <a:latin typeface="Montserrat" pitchFamily="2" charset="77"/>
                  <a:cs typeface="Calibri"/>
                </a:endParaRPr>
              </a:p>
              <a:p>
                <a:pPr marL="1841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DevOps</a:t>
                </a:r>
                <a:endParaRPr sz="1000" b="0" i="0">
                  <a:latin typeface="Montserrat" pitchFamily="2" charset="77"/>
                  <a:cs typeface="Calibri"/>
                </a:endParaRPr>
              </a:p>
            </p:txBody>
          </p:sp>
          <p:sp>
            <p:nvSpPr>
              <p:cNvPr id="67" name="TextBox 7">
                <a:extLst>
                  <a:ext uri="{FF2B5EF4-FFF2-40B4-BE49-F238E27FC236}">
                    <a16:creationId xmlns:a16="http://schemas.microsoft.com/office/drawing/2014/main" id="{FD208B76-9E6D-5045-9CCA-C22E9AF385D0}"/>
                  </a:ext>
                </a:extLst>
              </p:cNvPr>
              <p:cNvSpPr txBox="1"/>
              <p:nvPr userDrawn="1"/>
            </p:nvSpPr>
            <p:spPr>
              <a:xfrm>
                <a:off x="7180136" y="1990403"/>
                <a:ext cx="159540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ts val="1240"/>
                  </a:lnSpc>
                </a:pPr>
                <a:r>
                  <a:rPr lang="es-ES" sz="1100" b="0" dirty="0">
                    <a:solidFill>
                      <a:schemeClr val="tx2"/>
                    </a:solidFill>
                    <a:latin typeface="Montserrat" pitchFamily="2" charset="77"/>
                  </a:rPr>
                  <a:t>MICROSOFT</a:t>
                </a:r>
              </a:p>
              <a:p>
                <a:pPr algn="l">
                  <a:lnSpc>
                    <a:spcPts val="1240"/>
                  </a:lnSpc>
                </a:pPr>
                <a:r>
                  <a:rPr lang="es-ES" sz="1100" b="1" dirty="0">
                    <a:solidFill>
                      <a:schemeClr val="tx2"/>
                    </a:solidFill>
                    <a:latin typeface="Montserrat" pitchFamily="2" charset="77"/>
                  </a:rPr>
                  <a:t>GOLDEN PROVIDER</a:t>
                </a:r>
              </a:p>
            </p:txBody>
          </p:sp>
        </p:grpSp>
        <p:pic>
          <p:nvPicPr>
            <p:cNvPr id="62" name="Imagen 2">
              <a:extLst>
                <a:ext uri="{FF2B5EF4-FFF2-40B4-BE49-F238E27FC236}">
                  <a16:creationId xmlns:a16="http://schemas.microsoft.com/office/drawing/2014/main" id="{1D6C6B41-5425-764C-853B-689A5D943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445178" y="4468730"/>
              <a:ext cx="495300" cy="596900"/>
            </a:xfrm>
            <a:prstGeom prst="rect">
              <a:avLst/>
            </a:prstGeom>
          </p:spPr>
        </p:pic>
        <p:pic>
          <p:nvPicPr>
            <p:cNvPr id="63" name="Imagen 2">
              <a:extLst>
                <a:ext uri="{FF2B5EF4-FFF2-40B4-BE49-F238E27FC236}">
                  <a16:creationId xmlns:a16="http://schemas.microsoft.com/office/drawing/2014/main" id="{CF5F4815-B3BF-8142-9EBE-FA0737D2C9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lum bright="46000" contrast="-100000"/>
            </a:blip>
            <a:stretch>
              <a:fillRect/>
            </a:stretch>
          </p:blipFill>
          <p:spPr>
            <a:xfrm>
              <a:off x="4133514" y="4468730"/>
              <a:ext cx="495300" cy="596900"/>
            </a:xfrm>
            <a:prstGeom prst="rect">
              <a:avLst/>
            </a:prstGeom>
            <a:solidFill>
              <a:schemeClr val="bg2"/>
            </a:solidFill>
          </p:spPr>
        </p:pic>
      </p:grpSp>
      <p:grpSp>
        <p:nvGrpSpPr>
          <p:cNvPr id="70" name="Grupo 61">
            <a:extLst>
              <a:ext uri="{FF2B5EF4-FFF2-40B4-BE49-F238E27FC236}">
                <a16:creationId xmlns:a16="http://schemas.microsoft.com/office/drawing/2014/main" id="{4F63DC27-6046-AC4F-A7F8-F684BE44C3AF}"/>
              </a:ext>
            </a:extLst>
          </p:cNvPr>
          <p:cNvGrpSpPr/>
          <p:nvPr userDrawn="1"/>
        </p:nvGrpSpPr>
        <p:grpSpPr>
          <a:xfrm>
            <a:off x="9690922" y="3792717"/>
            <a:ext cx="1734701" cy="1183996"/>
            <a:chOff x="7040507" y="3502450"/>
            <a:chExt cx="1734701" cy="1183996"/>
          </a:xfrm>
        </p:grpSpPr>
        <p:sp>
          <p:nvSpPr>
            <p:cNvPr id="83" name="object 24">
              <a:extLst>
                <a:ext uri="{FF2B5EF4-FFF2-40B4-BE49-F238E27FC236}">
                  <a16:creationId xmlns:a16="http://schemas.microsoft.com/office/drawing/2014/main" id="{28CB25F4-F97A-ED4D-A881-E2F7587338F6}"/>
                </a:ext>
              </a:extLst>
            </p:cNvPr>
            <p:cNvSpPr txBox="1"/>
            <p:nvPr userDrawn="1"/>
          </p:nvSpPr>
          <p:spPr>
            <a:xfrm>
              <a:off x="7040507" y="3841984"/>
              <a:ext cx="1734701" cy="84446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84150" marR="57531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Data</a:t>
              </a:r>
              <a:r>
                <a:rPr lang="es-ES"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 </a:t>
              </a:r>
              <a:r>
                <a:rPr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Platform</a:t>
              </a:r>
              <a:r>
                <a:rPr lang="es-ES"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 </a:t>
              </a:r>
            </a:p>
            <a:p>
              <a:pPr marL="184150" marR="57531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Messaging</a:t>
              </a:r>
              <a:endParaRPr sz="900" b="0" i="0" dirty="0">
                <a:latin typeface="Montserrat" pitchFamily="2" charset="77"/>
                <a:cs typeface="Calibri"/>
              </a:endParaRPr>
            </a:p>
            <a:p>
              <a:pPr marL="184150" marR="508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sz="900" b="0" i="0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Small </a:t>
              </a:r>
              <a:r>
                <a:rPr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and Midmarket Cloud Solutions</a:t>
              </a:r>
              <a:endParaRPr lang="es-ES" sz="900" b="0" i="0" spc="-5" dirty="0">
                <a:solidFill>
                  <a:srgbClr val="404040"/>
                </a:solidFill>
                <a:latin typeface="Montserrat" pitchFamily="2" charset="77"/>
                <a:cs typeface="Calibri"/>
              </a:endParaRPr>
            </a:p>
            <a:p>
              <a:pPr marL="184150" marR="508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s-ES" sz="900" b="0" i="0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Security</a:t>
              </a:r>
            </a:p>
            <a:p>
              <a:pPr marL="184150" marR="508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s-ES" sz="900" b="0" i="0" dirty="0" err="1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Mixed</a:t>
              </a:r>
              <a:r>
                <a:rPr lang="es-ES" sz="900" b="0" i="0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 </a:t>
              </a:r>
              <a:r>
                <a:rPr lang="es-ES" sz="900" b="0" i="0" dirty="0" err="1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Reality</a:t>
              </a:r>
              <a:endParaRPr lang="es-ES" sz="1000" b="0" i="0" dirty="0">
                <a:solidFill>
                  <a:srgbClr val="404040"/>
                </a:solidFill>
                <a:latin typeface="Montserrat" pitchFamily="2" charset="77"/>
                <a:cs typeface="Calibri"/>
              </a:endParaRPr>
            </a:p>
          </p:txBody>
        </p:sp>
        <p:sp>
          <p:nvSpPr>
            <p:cNvPr id="84" name="TextBox 7">
              <a:extLst>
                <a:ext uri="{FF2B5EF4-FFF2-40B4-BE49-F238E27FC236}">
                  <a16:creationId xmlns:a16="http://schemas.microsoft.com/office/drawing/2014/main" id="{BCB72C39-946D-8845-9BAB-630AB8776853}"/>
                </a:ext>
              </a:extLst>
            </p:cNvPr>
            <p:cNvSpPr txBox="1"/>
            <p:nvPr userDrawn="1"/>
          </p:nvSpPr>
          <p:spPr>
            <a:xfrm>
              <a:off x="7049180" y="3502450"/>
              <a:ext cx="166629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240"/>
                </a:lnSpc>
              </a:pPr>
              <a:r>
                <a:rPr lang="es-ES" sz="1100" b="0">
                  <a:solidFill>
                    <a:schemeClr val="tx2"/>
                  </a:solidFill>
                  <a:latin typeface="Montserrat" pitchFamily="2" charset="77"/>
                </a:rPr>
                <a:t>MICROSOFT</a:t>
              </a:r>
            </a:p>
            <a:p>
              <a:pPr algn="l">
                <a:lnSpc>
                  <a:spcPts val="1240"/>
                </a:lnSpc>
              </a:pPr>
              <a:r>
                <a:rPr lang="es-ES" sz="1100" b="1">
                  <a:solidFill>
                    <a:schemeClr val="tx2"/>
                  </a:solidFill>
                  <a:latin typeface="Montserrat" pitchFamily="2" charset="77"/>
                </a:rPr>
                <a:t>SILVER PROVIDER</a:t>
              </a:r>
            </a:p>
          </p:txBody>
        </p:sp>
      </p:grpSp>
      <p:grpSp>
        <p:nvGrpSpPr>
          <p:cNvPr id="85" name="Grupo 82">
            <a:extLst>
              <a:ext uri="{FF2B5EF4-FFF2-40B4-BE49-F238E27FC236}">
                <a16:creationId xmlns:a16="http://schemas.microsoft.com/office/drawing/2014/main" id="{77817D0F-5A74-9A49-80F0-D3724F45C07B}"/>
              </a:ext>
            </a:extLst>
          </p:cNvPr>
          <p:cNvGrpSpPr/>
          <p:nvPr userDrawn="1"/>
        </p:nvGrpSpPr>
        <p:grpSpPr>
          <a:xfrm>
            <a:off x="6343765" y="5650364"/>
            <a:ext cx="1373462" cy="605465"/>
            <a:chOff x="9388692" y="2023711"/>
            <a:chExt cx="1659746" cy="731669"/>
          </a:xfrm>
        </p:grpSpPr>
        <p:pic>
          <p:nvPicPr>
            <p:cNvPr id="86" name="Imagen 83">
              <a:extLst>
                <a:ext uri="{FF2B5EF4-FFF2-40B4-BE49-F238E27FC236}">
                  <a16:creationId xmlns:a16="http://schemas.microsoft.com/office/drawing/2014/main" id="{E14A1770-4CB5-D44B-B061-899A81598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8547" y="2023711"/>
              <a:ext cx="1117600" cy="101600"/>
            </a:xfrm>
            <a:prstGeom prst="rect">
              <a:avLst/>
            </a:prstGeom>
          </p:spPr>
        </p:pic>
        <p:sp>
          <p:nvSpPr>
            <p:cNvPr id="87" name="TextBox 7">
              <a:extLst>
                <a:ext uri="{FF2B5EF4-FFF2-40B4-BE49-F238E27FC236}">
                  <a16:creationId xmlns:a16="http://schemas.microsoft.com/office/drawing/2014/main" id="{12DB6500-9DEE-3E44-B8C9-4E6C155EF6C1}"/>
                </a:ext>
              </a:extLst>
            </p:cNvPr>
            <p:cNvSpPr txBox="1"/>
            <p:nvPr userDrawn="1"/>
          </p:nvSpPr>
          <p:spPr>
            <a:xfrm>
              <a:off x="9388692" y="2131633"/>
              <a:ext cx="1659746" cy="568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000"/>
                </a:lnSpc>
              </a:pPr>
              <a: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  <a:t>AGILE</a:t>
              </a:r>
              <a:b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</a:br>
              <a: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  <a:t>ALLIANCE</a:t>
              </a:r>
            </a:p>
            <a:p>
              <a:pPr algn="l">
                <a:lnSpc>
                  <a:spcPts val="1000"/>
                </a:lnSpc>
              </a:pPr>
              <a:r>
                <a:rPr lang="es-ES" sz="800" b="0">
                  <a:solidFill>
                    <a:schemeClr val="tx2"/>
                  </a:solidFill>
                  <a:latin typeface="Montserrat" pitchFamily="2" charset="77"/>
                </a:rPr>
                <a:t>CORPORATE MEMBER</a:t>
              </a:r>
            </a:p>
          </p:txBody>
        </p:sp>
        <p:pic>
          <p:nvPicPr>
            <p:cNvPr id="88" name="Imagen 85">
              <a:extLst>
                <a:ext uri="{FF2B5EF4-FFF2-40B4-BE49-F238E27FC236}">
                  <a16:creationId xmlns:a16="http://schemas.microsoft.com/office/drawing/2014/main" id="{5F81B759-FEB9-A146-BAC7-4BB34C63B2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8547" y="2653780"/>
              <a:ext cx="1117600" cy="101600"/>
            </a:xfrm>
            <a:prstGeom prst="rect">
              <a:avLst/>
            </a:prstGeom>
          </p:spPr>
        </p:pic>
      </p:grpSp>
      <p:grpSp>
        <p:nvGrpSpPr>
          <p:cNvPr id="89" name="Grupo 86">
            <a:extLst>
              <a:ext uri="{FF2B5EF4-FFF2-40B4-BE49-F238E27FC236}">
                <a16:creationId xmlns:a16="http://schemas.microsoft.com/office/drawing/2014/main" id="{3482B02A-1010-8B4D-A662-EC042B48F07F}"/>
              </a:ext>
            </a:extLst>
          </p:cNvPr>
          <p:cNvGrpSpPr/>
          <p:nvPr userDrawn="1"/>
        </p:nvGrpSpPr>
        <p:grpSpPr>
          <a:xfrm>
            <a:off x="8078348" y="5650364"/>
            <a:ext cx="1470948" cy="605466"/>
            <a:chOff x="9388692" y="2023711"/>
            <a:chExt cx="1777552" cy="731669"/>
          </a:xfrm>
        </p:grpSpPr>
        <p:pic>
          <p:nvPicPr>
            <p:cNvPr id="90" name="Imagen 87">
              <a:extLst>
                <a:ext uri="{FF2B5EF4-FFF2-40B4-BE49-F238E27FC236}">
                  <a16:creationId xmlns:a16="http://schemas.microsoft.com/office/drawing/2014/main" id="{1C41EAB1-C0D2-F84E-9A41-CCBBBBFC59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8547" y="2023711"/>
              <a:ext cx="1117600" cy="101600"/>
            </a:xfrm>
            <a:prstGeom prst="rect">
              <a:avLst/>
            </a:prstGeom>
          </p:spPr>
        </p:pic>
        <p:sp>
          <p:nvSpPr>
            <p:cNvPr id="91" name="TextBox 7">
              <a:extLst>
                <a:ext uri="{FF2B5EF4-FFF2-40B4-BE49-F238E27FC236}">
                  <a16:creationId xmlns:a16="http://schemas.microsoft.com/office/drawing/2014/main" id="{080F2284-EEDA-6C47-A57E-176086C8F1E9}"/>
                </a:ext>
              </a:extLst>
            </p:cNvPr>
            <p:cNvSpPr txBox="1"/>
            <p:nvPr userDrawn="1"/>
          </p:nvSpPr>
          <p:spPr>
            <a:xfrm>
              <a:off x="9388692" y="2131633"/>
              <a:ext cx="1777552" cy="568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000"/>
                </a:lnSpc>
              </a:pPr>
              <a: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  <a:t>XAMARIN PREMIUM</a:t>
              </a:r>
            </a:p>
            <a:p>
              <a:pPr algn="l">
                <a:lnSpc>
                  <a:spcPts val="1000"/>
                </a:lnSpc>
              </a:pPr>
              <a:r>
                <a:rPr lang="es-ES" sz="800" b="0">
                  <a:solidFill>
                    <a:schemeClr val="tx2"/>
                  </a:solidFill>
                  <a:latin typeface="Montserrat" pitchFamily="2" charset="77"/>
                </a:rPr>
                <a:t>CONSULTING PARTNER</a:t>
              </a:r>
            </a:p>
          </p:txBody>
        </p:sp>
        <p:pic>
          <p:nvPicPr>
            <p:cNvPr id="92" name="Imagen 89">
              <a:extLst>
                <a:ext uri="{FF2B5EF4-FFF2-40B4-BE49-F238E27FC236}">
                  <a16:creationId xmlns:a16="http://schemas.microsoft.com/office/drawing/2014/main" id="{5DC6D219-514C-2541-B3DE-8C4E56C17C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8547" y="2653780"/>
              <a:ext cx="1117600" cy="101600"/>
            </a:xfrm>
            <a:prstGeom prst="rect">
              <a:avLst/>
            </a:prstGeom>
          </p:spPr>
        </p:pic>
      </p:grpSp>
      <p:grpSp>
        <p:nvGrpSpPr>
          <p:cNvPr id="93" name="Grupo 90">
            <a:extLst>
              <a:ext uri="{FF2B5EF4-FFF2-40B4-BE49-F238E27FC236}">
                <a16:creationId xmlns:a16="http://schemas.microsoft.com/office/drawing/2014/main" id="{067D3A51-D721-F549-A71A-AB320ABC7FE0}"/>
              </a:ext>
            </a:extLst>
          </p:cNvPr>
          <p:cNvGrpSpPr/>
          <p:nvPr userDrawn="1"/>
        </p:nvGrpSpPr>
        <p:grpSpPr>
          <a:xfrm>
            <a:off x="9723660" y="5650364"/>
            <a:ext cx="1654377" cy="603174"/>
            <a:chOff x="9371908" y="3903270"/>
            <a:chExt cx="1999214" cy="728900"/>
          </a:xfrm>
        </p:grpSpPr>
        <p:pic>
          <p:nvPicPr>
            <p:cNvPr id="94" name="Imagen 91">
              <a:extLst>
                <a:ext uri="{FF2B5EF4-FFF2-40B4-BE49-F238E27FC236}">
                  <a16:creationId xmlns:a16="http://schemas.microsoft.com/office/drawing/2014/main" id="{41438361-FB53-7541-A516-B8BEC4678D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7181" y="3903270"/>
              <a:ext cx="1117600" cy="101600"/>
            </a:xfrm>
            <a:prstGeom prst="rect">
              <a:avLst/>
            </a:prstGeom>
          </p:spPr>
        </p:pic>
        <p:sp>
          <p:nvSpPr>
            <p:cNvPr id="100" name="TextBox 7">
              <a:extLst>
                <a:ext uri="{FF2B5EF4-FFF2-40B4-BE49-F238E27FC236}">
                  <a16:creationId xmlns:a16="http://schemas.microsoft.com/office/drawing/2014/main" id="{A2CF0E3B-F590-FA4B-8E29-0C5AE0C70996}"/>
                </a:ext>
              </a:extLst>
            </p:cNvPr>
            <p:cNvSpPr txBox="1"/>
            <p:nvPr userDrawn="1"/>
          </p:nvSpPr>
          <p:spPr>
            <a:xfrm>
              <a:off x="9371908" y="4026611"/>
              <a:ext cx="1999214" cy="533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000"/>
                </a:lnSpc>
              </a:pPr>
              <a: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  <a:t>ALM </a:t>
              </a:r>
              <a:r>
                <a:rPr lang="es-ES" sz="1000" b="0">
                  <a:solidFill>
                    <a:schemeClr val="tx2"/>
                  </a:solidFill>
                  <a:latin typeface="Montserrat" pitchFamily="2" charset="77"/>
                </a:rPr>
                <a:t>PARTNER</a:t>
              </a:r>
              <a:br>
                <a:rPr lang="es-ES" sz="1000" b="0">
                  <a:solidFill>
                    <a:schemeClr val="tx2"/>
                  </a:solidFill>
                  <a:latin typeface="Montserrat" pitchFamily="2" charset="77"/>
                </a:rPr>
              </a:br>
              <a:r>
                <a:rPr lang="es-ES" sz="1000" b="0">
                  <a:solidFill>
                    <a:schemeClr val="tx2"/>
                  </a:solidFill>
                  <a:latin typeface="Montserrat" pitchFamily="2" charset="77"/>
                </a:rPr>
                <a:t>OF THE YEAR</a:t>
              </a:r>
            </a:p>
            <a:p>
              <a:pPr algn="l">
                <a:lnSpc>
                  <a:spcPct val="100000"/>
                </a:lnSpc>
              </a:pPr>
              <a:r>
                <a:rPr lang="es-ES" sz="600" b="0">
                  <a:solidFill>
                    <a:schemeClr val="tx2"/>
                  </a:solidFill>
                  <a:latin typeface="Montserrat" pitchFamily="2" charset="77"/>
                </a:rPr>
                <a:t>FOR 7 CONSECUTIVE YEARS</a:t>
              </a:r>
            </a:p>
          </p:txBody>
        </p:sp>
        <p:pic>
          <p:nvPicPr>
            <p:cNvPr id="101" name="Imagen 93">
              <a:extLst>
                <a:ext uri="{FF2B5EF4-FFF2-40B4-BE49-F238E27FC236}">
                  <a16:creationId xmlns:a16="http://schemas.microsoft.com/office/drawing/2014/main" id="{C5712FFB-CED2-0448-B0FB-98564937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7181" y="4530570"/>
              <a:ext cx="1117600" cy="101600"/>
            </a:xfrm>
            <a:prstGeom prst="rect">
              <a:avLst/>
            </a:prstGeom>
          </p:spPr>
        </p:pic>
      </p:grpSp>
      <p:pic>
        <p:nvPicPr>
          <p:cNvPr id="102" name="Picture 10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BE1CFE0-70EB-364B-8096-32D52BE133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2611" t="1875" r="2389" b="1"/>
          <a:stretch/>
        </p:blipFill>
        <p:spPr>
          <a:xfrm>
            <a:off x="8335208" y="1963640"/>
            <a:ext cx="924829" cy="14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23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 Find Us Count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23">
            <a:extLst>
              <a:ext uri="{FF2B5EF4-FFF2-40B4-BE49-F238E27FC236}">
                <a16:creationId xmlns:a16="http://schemas.microsoft.com/office/drawing/2014/main" id="{C90AC15D-37DA-F84D-945C-1B50B676D675}"/>
              </a:ext>
            </a:extLst>
          </p:cNvPr>
          <p:cNvSpPr txBox="1"/>
          <p:nvPr userDrawn="1"/>
        </p:nvSpPr>
        <p:spPr>
          <a:xfrm>
            <a:off x="900000" y="1152000"/>
            <a:ext cx="3920514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latin typeface="Montserrat" pitchFamily="2" charset="77"/>
              </a:rPr>
              <a:t>Donde</a:t>
            </a:r>
          </a:p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solidFill>
                  <a:schemeClr val="accent1"/>
                </a:solidFill>
                <a:latin typeface="Montserrat" pitchFamily="2" charset="77"/>
              </a:rPr>
              <a:t>estamos</a:t>
            </a:r>
          </a:p>
        </p:txBody>
      </p:sp>
      <p:pic>
        <p:nvPicPr>
          <p:cNvPr id="17" name="Graphic 24">
            <a:extLst>
              <a:ext uri="{FF2B5EF4-FFF2-40B4-BE49-F238E27FC236}">
                <a16:creationId xmlns:a16="http://schemas.microsoft.com/office/drawing/2014/main" id="{DD92B426-5482-8F4E-993A-43A1038EB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0318" y="4917536"/>
            <a:ext cx="1225082" cy="1225082"/>
          </a:xfrm>
          <a:prstGeom prst="rect">
            <a:avLst/>
          </a:prstGeom>
        </p:spPr>
      </p:pic>
      <p:pic>
        <p:nvPicPr>
          <p:cNvPr id="18" name="Graphic 25">
            <a:extLst>
              <a:ext uri="{FF2B5EF4-FFF2-40B4-BE49-F238E27FC236}">
                <a16:creationId xmlns:a16="http://schemas.microsoft.com/office/drawing/2014/main" id="{A600D5C7-433E-F048-A44F-51D1E3C831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2820" y="2843797"/>
            <a:ext cx="1225082" cy="1225082"/>
          </a:xfrm>
          <a:prstGeom prst="rect">
            <a:avLst/>
          </a:prstGeom>
        </p:spPr>
      </p:pic>
      <p:pic>
        <p:nvPicPr>
          <p:cNvPr id="19" name="Graphic 26">
            <a:extLst>
              <a:ext uri="{FF2B5EF4-FFF2-40B4-BE49-F238E27FC236}">
                <a16:creationId xmlns:a16="http://schemas.microsoft.com/office/drawing/2014/main" id="{5BD7F742-5B63-4042-833B-8A59CB4E97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3687" y="4917536"/>
            <a:ext cx="1225082" cy="1225082"/>
          </a:xfrm>
          <a:prstGeom prst="rect">
            <a:avLst/>
          </a:prstGeom>
        </p:spPr>
      </p:pic>
      <p:pic>
        <p:nvPicPr>
          <p:cNvPr id="20" name="Graphic 27">
            <a:extLst>
              <a:ext uri="{FF2B5EF4-FFF2-40B4-BE49-F238E27FC236}">
                <a16:creationId xmlns:a16="http://schemas.microsoft.com/office/drawing/2014/main" id="{BDAEB122-90E2-F142-A6B6-069A699B6D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0318" y="2843796"/>
            <a:ext cx="1225082" cy="1225082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191294B1-096F-9A4D-A228-168046D162C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64941" y="868680"/>
            <a:ext cx="1225082" cy="1225082"/>
          </a:xfrm>
          <a:prstGeom prst="rect">
            <a:avLst/>
          </a:prstGeom>
        </p:spPr>
      </p:pic>
      <p:pic>
        <p:nvPicPr>
          <p:cNvPr id="22" name="Graphic 37">
            <a:extLst>
              <a:ext uri="{FF2B5EF4-FFF2-40B4-BE49-F238E27FC236}">
                <a16:creationId xmlns:a16="http://schemas.microsoft.com/office/drawing/2014/main" id="{B721D3DD-32EC-D94E-94C5-327D036D01E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311" y="867492"/>
            <a:ext cx="1225082" cy="1225082"/>
          </a:xfrm>
          <a:prstGeom prst="rect">
            <a:avLst/>
          </a:prstGeom>
        </p:spPr>
      </p:pic>
      <p:sp>
        <p:nvSpPr>
          <p:cNvPr id="23" name="CuadroTexto 5">
            <a:extLst>
              <a:ext uri="{FF2B5EF4-FFF2-40B4-BE49-F238E27FC236}">
                <a16:creationId xmlns:a16="http://schemas.microsoft.com/office/drawing/2014/main" id="{269BF875-25B5-274D-AAD0-EE244FF19465}"/>
              </a:ext>
            </a:extLst>
          </p:cNvPr>
          <p:cNvSpPr txBox="1"/>
          <p:nvPr userDrawn="1"/>
        </p:nvSpPr>
        <p:spPr>
          <a:xfrm>
            <a:off x="6993687" y="2130061"/>
            <a:ext cx="1225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ESPAÑA</a:t>
            </a:r>
          </a:p>
        </p:txBody>
      </p:sp>
      <p:sp>
        <p:nvSpPr>
          <p:cNvPr id="24" name="CuadroTexto 53">
            <a:extLst>
              <a:ext uri="{FF2B5EF4-FFF2-40B4-BE49-F238E27FC236}">
                <a16:creationId xmlns:a16="http://schemas.microsoft.com/office/drawing/2014/main" id="{F0BD40EB-019A-C54E-8966-14B82CE5695B}"/>
              </a:ext>
            </a:extLst>
          </p:cNvPr>
          <p:cNvSpPr txBox="1"/>
          <p:nvPr userDrawn="1"/>
        </p:nvSpPr>
        <p:spPr>
          <a:xfrm>
            <a:off x="9360317" y="2130061"/>
            <a:ext cx="1225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EEUU</a:t>
            </a:r>
          </a:p>
        </p:txBody>
      </p:sp>
      <p:sp>
        <p:nvSpPr>
          <p:cNvPr id="25" name="CuadroTexto 54">
            <a:extLst>
              <a:ext uri="{FF2B5EF4-FFF2-40B4-BE49-F238E27FC236}">
                <a16:creationId xmlns:a16="http://schemas.microsoft.com/office/drawing/2014/main" id="{B2843309-2A7F-AC45-B1D8-B8EA9626D03E}"/>
              </a:ext>
            </a:extLst>
          </p:cNvPr>
          <p:cNvSpPr txBox="1"/>
          <p:nvPr userDrawn="1"/>
        </p:nvSpPr>
        <p:spPr>
          <a:xfrm>
            <a:off x="7032818" y="4088745"/>
            <a:ext cx="132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EAU</a:t>
            </a:r>
          </a:p>
        </p:txBody>
      </p:sp>
      <p:sp>
        <p:nvSpPr>
          <p:cNvPr id="26" name="CuadroTexto 57">
            <a:extLst>
              <a:ext uri="{FF2B5EF4-FFF2-40B4-BE49-F238E27FC236}">
                <a16:creationId xmlns:a16="http://schemas.microsoft.com/office/drawing/2014/main" id="{AFF83AE6-6855-BB44-953F-F2A5A66C3D99}"/>
              </a:ext>
            </a:extLst>
          </p:cNvPr>
          <p:cNvSpPr txBox="1"/>
          <p:nvPr userDrawn="1"/>
        </p:nvSpPr>
        <p:spPr>
          <a:xfrm>
            <a:off x="6972252" y="6168118"/>
            <a:ext cx="1260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ALEMANIA</a:t>
            </a:r>
          </a:p>
        </p:txBody>
      </p:sp>
      <p:sp>
        <p:nvSpPr>
          <p:cNvPr id="27" name="CuadroTexto 60">
            <a:extLst>
              <a:ext uri="{FF2B5EF4-FFF2-40B4-BE49-F238E27FC236}">
                <a16:creationId xmlns:a16="http://schemas.microsoft.com/office/drawing/2014/main" id="{D5F6BBE4-377F-2143-9CA0-BB88B482545C}"/>
              </a:ext>
            </a:extLst>
          </p:cNvPr>
          <p:cNvSpPr txBox="1"/>
          <p:nvPr userDrawn="1"/>
        </p:nvSpPr>
        <p:spPr>
          <a:xfrm>
            <a:off x="9360317" y="6168118"/>
            <a:ext cx="1225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HOLANDA</a:t>
            </a:r>
          </a:p>
        </p:txBody>
      </p:sp>
      <p:sp>
        <p:nvSpPr>
          <p:cNvPr id="28" name="CuadroTexto 63">
            <a:extLst>
              <a:ext uri="{FF2B5EF4-FFF2-40B4-BE49-F238E27FC236}">
                <a16:creationId xmlns:a16="http://schemas.microsoft.com/office/drawing/2014/main" id="{10D860A7-9A6D-7047-8B5C-91035099D39A}"/>
              </a:ext>
            </a:extLst>
          </p:cNvPr>
          <p:cNvSpPr txBox="1"/>
          <p:nvPr userDrawn="1"/>
        </p:nvSpPr>
        <p:spPr>
          <a:xfrm>
            <a:off x="9360317" y="4144036"/>
            <a:ext cx="122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REINO </a:t>
            </a:r>
          </a:p>
          <a:p>
            <a:pPr algn="ctr"/>
            <a:r>
              <a:rPr lang="es-ES" sz="1000" b="1" i="0" dirty="0">
                <a:latin typeface="Montserrat" pitchFamily="2" charset="77"/>
              </a:rPr>
              <a:t>UNIDO</a:t>
            </a:r>
          </a:p>
        </p:txBody>
      </p:sp>
    </p:spTree>
    <p:extLst>
      <p:ext uri="{BB962C8B-B14F-4D97-AF65-F5344CB8AC3E}">
        <p14:creationId xmlns:p14="http://schemas.microsoft.com/office/powerpoint/2010/main" val="4020576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7 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F70747A4-1738-9543-9C73-610DFE78E985}"/>
              </a:ext>
            </a:extLst>
          </p:cNvPr>
          <p:cNvSpPr txBox="1"/>
          <p:nvPr userDrawn="1"/>
        </p:nvSpPr>
        <p:spPr>
          <a:xfrm>
            <a:off x="913017" y="2845494"/>
            <a:ext cx="2392044" cy="20693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1200">
                <a:solidFill>
                  <a:schemeClr val="tx1">
                    <a:alpha val="70000"/>
                  </a:schemeClr>
                </a:solidFill>
                <a:latin typeface="Montserrat" pitchFamily="2" charset="77"/>
              </a:rPr>
              <a:t>Nuestros clientes son diversos y cubren una variedad de sectores tales como turismo y hotelería, construcción, energía, telecomunicaciones, banca, medios, comunicaciones, entretenimiento y agencias creativas.</a:t>
            </a:r>
            <a:endParaRPr lang="en-US" sz="1200">
              <a:solidFill>
                <a:schemeClr val="tx1">
                  <a:alpha val="70000"/>
                </a:schemeClr>
              </a:solidFill>
              <a:latin typeface="Montserrat" pitchFamily="2" charset="77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3920514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latin typeface="Montserrat" pitchFamily="2" charset="77"/>
              </a:rPr>
              <a:t>Nuestros </a:t>
            </a:r>
            <a:r>
              <a:rPr lang="es-ES" sz="5400" b="1" i="0">
                <a:solidFill>
                  <a:schemeClr val="accent1"/>
                </a:solidFill>
                <a:latin typeface="Montserrat" pitchFamily="2" charset="77"/>
              </a:rPr>
              <a:t>clientes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9BD5020-4F43-934A-8CD0-E23B5C377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5532" y="5085297"/>
            <a:ext cx="406400" cy="406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018C48A-0FBD-6343-88B4-2E6A3C1221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9234" y="5142447"/>
            <a:ext cx="596900" cy="292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8333E64-ADCB-D94E-9D2F-C58D92C36A2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8617" y="5863411"/>
            <a:ext cx="838200" cy="2667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92DF63-2B44-744E-B115-878267556A2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40826" y="5920561"/>
            <a:ext cx="800100" cy="177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3C2604C-2337-B945-A1D9-202133D2906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537512" y="5889167"/>
            <a:ext cx="825500" cy="203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F470C38-5CEF-F249-9110-DA65EDCEA46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601312" y="1268223"/>
            <a:ext cx="900000" cy="191961"/>
          </a:xfrm>
          <a:prstGeom prst="rect">
            <a:avLst/>
          </a:prstGeom>
        </p:spPr>
      </p:pic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D90340AF-D05A-324A-AEBD-40D6169CB19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780259" y="1109257"/>
            <a:ext cx="1047662" cy="5481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4D8F11E-B44F-A74E-A582-21D7E63649F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090396" y="1128170"/>
            <a:ext cx="1065861" cy="55771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F8FABB2-587B-714B-BB18-855C7FCCACE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17005" y="1138719"/>
            <a:ext cx="946007" cy="49500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4D2568-3A76-564D-B781-09E51077F37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797193" y="1808919"/>
            <a:ext cx="1092110" cy="57145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7A36CF8-C054-FA48-A1CE-74833774F6E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90987" y="1143725"/>
            <a:ext cx="1021997" cy="53476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91B14CC-6467-194A-8990-2E8CD51F7A2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524262" y="1826772"/>
            <a:ext cx="1151443" cy="60249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00CDCDA-FBA8-834A-9A86-3D1C5841A66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128899" y="1830307"/>
            <a:ext cx="1092108" cy="5714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DE637EB-E711-F540-A290-4A863E2FC58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356045" y="1854856"/>
            <a:ext cx="1067929" cy="55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0E1EAA7-2186-1043-A822-905D9527DE0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635749" y="1873906"/>
            <a:ext cx="995117" cy="520701"/>
          </a:xfrm>
          <a:prstGeom prst="rect">
            <a:avLst/>
          </a:prstGeom>
        </p:spPr>
      </p:pic>
      <p:pic>
        <p:nvPicPr>
          <p:cNvPr id="55" name="Picture 54" descr="Logo&#10;&#10;Description automatically generated with medium confidence">
            <a:extLst>
              <a:ext uri="{FF2B5EF4-FFF2-40B4-BE49-F238E27FC236}">
                <a16:creationId xmlns:a16="http://schemas.microsoft.com/office/drawing/2014/main" id="{B83719F0-CD94-9340-B4CF-45D4830FC816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344910" y="2590452"/>
            <a:ext cx="1117912" cy="584954"/>
          </a:xfrm>
          <a:prstGeom prst="rect">
            <a:avLst/>
          </a:prstGeom>
        </p:spPr>
      </p:pic>
      <p:pic>
        <p:nvPicPr>
          <p:cNvPr id="56" name="Picture 5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666057E-03C6-6544-9605-6D2D6520F01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143617" y="2616139"/>
            <a:ext cx="1092106" cy="571451"/>
          </a:xfrm>
          <a:prstGeom prst="rect">
            <a:avLst/>
          </a:prstGeom>
        </p:spPr>
      </p:pic>
      <p:pic>
        <p:nvPicPr>
          <p:cNvPr id="57" name="Picture 5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FAB691-4496-244B-8920-C991F7F107F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823711" y="2573867"/>
            <a:ext cx="1117912" cy="584954"/>
          </a:xfrm>
          <a:prstGeom prst="rect">
            <a:avLst/>
          </a:prstGeom>
        </p:spPr>
      </p:pic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5CC050F8-344B-C843-9699-F040581C395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524262" y="2613573"/>
            <a:ext cx="1151443" cy="602499"/>
          </a:xfrm>
          <a:prstGeom prst="rect">
            <a:avLst/>
          </a:prstGeom>
        </p:spPr>
      </p:pic>
      <p:pic>
        <p:nvPicPr>
          <p:cNvPr id="59" name="Picture 58" descr="Logo&#10;&#10;Description automatically generated with medium confidence">
            <a:extLst>
              <a:ext uri="{FF2B5EF4-FFF2-40B4-BE49-F238E27FC236}">
                <a16:creationId xmlns:a16="http://schemas.microsoft.com/office/drawing/2014/main" id="{E1AD204D-D387-4A46-8DB5-C4DE3A93CCD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9328144" y="3361425"/>
            <a:ext cx="1151444" cy="602500"/>
          </a:xfrm>
          <a:prstGeom prst="rect">
            <a:avLst/>
          </a:prstGeom>
        </p:spPr>
      </p:pic>
      <p:pic>
        <p:nvPicPr>
          <p:cNvPr id="60" name="Picture 59" descr="Logo&#10;&#10;Description automatically generated">
            <a:extLst>
              <a:ext uri="{FF2B5EF4-FFF2-40B4-BE49-F238E27FC236}">
                <a16:creationId xmlns:a16="http://schemas.microsoft.com/office/drawing/2014/main" id="{30C04608-4DCA-CE46-BF6D-42B4A155AAE9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101499" y="3363799"/>
            <a:ext cx="1146907" cy="600126"/>
          </a:xfrm>
          <a:prstGeom prst="rect">
            <a:avLst/>
          </a:prstGeom>
        </p:spPr>
      </p:pic>
      <p:pic>
        <p:nvPicPr>
          <p:cNvPr id="61" name="Picture 60" descr="Logo&#10;&#10;Description automatically generated">
            <a:extLst>
              <a:ext uri="{FF2B5EF4-FFF2-40B4-BE49-F238E27FC236}">
                <a16:creationId xmlns:a16="http://schemas.microsoft.com/office/drawing/2014/main" id="{9DC19BBB-0543-C642-8DA1-74BDDBFDDE29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6823711" y="3411671"/>
            <a:ext cx="1022301" cy="534925"/>
          </a:xfrm>
          <a:prstGeom prst="rect">
            <a:avLst/>
          </a:prstGeom>
        </p:spPr>
      </p:pic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0C62C2E0-FC41-EB40-93E0-A67C062D6007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5493075" y="3376589"/>
            <a:ext cx="1116473" cy="584201"/>
          </a:xfrm>
          <a:prstGeom prst="rect">
            <a:avLst/>
          </a:prstGeom>
        </p:spPr>
      </p:pic>
      <p:pic>
        <p:nvPicPr>
          <p:cNvPr id="63" name="Picture 62" descr="Logo&#10;&#10;Description automatically generated">
            <a:extLst>
              <a:ext uri="{FF2B5EF4-FFF2-40B4-BE49-F238E27FC236}">
                <a16:creationId xmlns:a16="http://schemas.microsoft.com/office/drawing/2014/main" id="{21ECA1D2-23FD-9D42-906B-F38371FA39C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665009" y="2626645"/>
            <a:ext cx="939217" cy="491451"/>
          </a:xfrm>
          <a:prstGeom prst="rect">
            <a:avLst/>
          </a:prstGeom>
        </p:spPr>
      </p:pic>
      <p:pic>
        <p:nvPicPr>
          <p:cNvPr id="64" name="Picture 63" descr="A picture containing text&#10;&#10;Description automatically generated">
            <a:extLst>
              <a:ext uri="{FF2B5EF4-FFF2-40B4-BE49-F238E27FC236}">
                <a16:creationId xmlns:a16="http://schemas.microsoft.com/office/drawing/2014/main" id="{B1A9C745-666B-8C41-915F-57D8EBB033B6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6842475" y="4971955"/>
            <a:ext cx="1129319" cy="590923"/>
          </a:xfrm>
          <a:prstGeom prst="rect">
            <a:avLst/>
          </a:prstGeom>
        </p:spPr>
      </p:pic>
      <p:pic>
        <p:nvPicPr>
          <p:cNvPr id="65" name="Picture 64" descr="Logo&#10;&#10;Description automatically generated">
            <a:extLst>
              <a:ext uri="{FF2B5EF4-FFF2-40B4-BE49-F238E27FC236}">
                <a16:creationId xmlns:a16="http://schemas.microsoft.com/office/drawing/2014/main" id="{42C6E2C1-9749-1641-A12F-01A099BC8A76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5398838" y="4906957"/>
            <a:ext cx="1377758" cy="720920"/>
          </a:xfrm>
          <a:prstGeom prst="rect">
            <a:avLst/>
          </a:prstGeom>
        </p:spPr>
      </p:pic>
      <p:pic>
        <p:nvPicPr>
          <p:cNvPr id="66" name="Picture 65" descr="Logo&#10;&#10;Description automatically generated">
            <a:extLst>
              <a:ext uri="{FF2B5EF4-FFF2-40B4-BE49-F238E27FC236}">
                <a16:creationId xmlns:a16="http://schemas.microsoft.com/office/drawing/2014/main" id="{1B16E9C5-0415-FA40-AA24-42093D49C02B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9328144" y="4262864"/>
            <a:ext cx="1092204" cy="5715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61F66E33-84F7-2F47-82F9-CF4A9D8E53C4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6737809" y="4179293"/>
            <a:ext cx="1289715" cy="674851"/>
          </a:xfrm>
          <a:prstGeom prst="rect">
            <a:avLst/>
          </a:prstGeom>
        </p:spPr>
      </p:pic>
      <p:pic>
        <p:nvPicPr>
          <p:cNvPr id="68" name="Picture 67" descr="Text, logo&#10;&#10;Description automatically generated">
            <a:extLst>
              <a:ext uri="{FF2B5EF4-FFF2-40B4-BE49-F238E27FC236}">
                <a16:creationId xmlns:a16="http://schemas.microsoft.com/office/drawing/2014/main" id="{1B3F0241-25DE-C440-9C3C-C773AE80F99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5558247" y="4179014"/>
            <a:ext cx="1092202" cy="571501"/>
          </a:xfrm>
          <a:prstGeom prst="rect">
            <a:avLst/>
          </a:prstGeom>
        </p:spPr>
      </p:pic>
      <p:pic>
        <p:nvPicPr>
          <p:cNvPr id="69" name="Picture 68" descr="Logo&#10;&#10;Description automatically generated">
            <a:extLst>
              <a:ext uri="{FF2B5EF4-FFF2-40B4-BE49-F238E27FC236}">
                <a16:creationId xmlns:a16="http://schemas.microsoft.com/office/drawing/2014/main" id="{E455B84B-55D8-DC45-8946-BB10FE18C9CC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0568157" y="3370284"/>
            <a:ext cx="1130300" cy="591436"/>
          </a:xfrm>
          <a:prstGeom prst="rect">
            <a:avLst/>
          </a:prstGeom>
        </p:spPr>
      </p:pic>
      <p:pic>
        <p:nvPicPr>
          <p:cNvPr id="70" name="Picture 69" descr="Logo&#10;&#10;Description automatically generated">
            <a:extLst>
              <a:ext uri="{FF2B5EF4-FFF2-40B4-BE49-F238E27FC236}">
                <a16:creationId xmlns:a16="http://schemas.microsoft.com/office/drawing/2014/main" id="{D3ACE946-0197-B74B-90DA-EE05589B6E04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7059357" y="5680662"/>
            <a:ext cx="695553" cy="674852"/>
          </a:xfrm>
          <a:prstGeom prst="rect">
            <a:avLst/>
          </a:prstGeom>
        </p:spPr>
      </p:pic>
      <p:pic>
        <p:nvPicPr>
          <p:cNvPr id="71" name="Picture 70" descr="Logo, company name&#10;&#10;Description automatically generated">
            <a:extLst>
              <a:ext uri="{FF2B5EF4-FFF2-40B4-BE49-F238E27FC236}">
                <a16:creationId xmlns:a16="http://schemas.microsoft.com/office/drawing/2014/main" id="{1D9B7AE9-5912-3D40-BE71-C1295AA4F7D5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8308144" y="4852887"/>
            <a:ext cx="865465" cy="865465"/>
          </a:xfrm>
          <a:prstGeom prst="rect">
            <a:avLst/>
          </a:prstGeom>
        </p:spPr>
      </p:pic>
      <p:pic>
        <p:nvPicPr>
          <p:cNvPr id="72" name="Picture 71" descr="Icon&#10;&#10;Description automatically generated with medium confidence">
            <a:extLst>
              <a:ext uri="{FF2B5EF4-FFF2-40B4-BE49-F238E27FC236}">
                <a16:creationId xmlns:a16="http://schemas.microsoft.com/office/drawing/2014/main" id="{8CE61BC2-B48A-CD4E-B757-8CD82E1E3380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734131" y="4466952"/>
            <a:ext cx="767106" cy="151823"/>
          </a:xfrm>
          <a:prstGeom prst="rect">
            <a:avLst/>
          </a:prstGeom>
        </p:spPr>
      </p:pic>
      <p:pic>
        <p:nvPicPr>
          <p:cNvPr id="73" name="Picture 72" descr="Logo, company name&#10;&#10;Description automatically generated">
            <a:extLst>
              <a:ext uri="{FF2B5EF4-FFF2-40B4-BE49-F238E27FC236}">
                <a16:creationId xmlns:a16="http://schemas.microsoft.com/office/drawing/2014/main" id="{4932B82A-0831-674B-AE66-BB8A57BFBB4F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8066236" y="4283456"/>
            <a:ext cx="1236342" cy="4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3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FBAE40"/>
          </p15:clr>
        </p15:guide>
        <p15:guide id="2" pos="626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 Ser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servicios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0EC7D-7EA8-FE44-ABBD-05CA01069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0755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6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9 Services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servicios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25" name="TextBox 36">
            <a:extLst>
              <a:ext uri="{FF2B5EF4-FFF2-40B4-BE49-F238E27FC236}">
                <a16:creationId xmlns:a16="http://schemas.microsoft.com/office/drawing/2014/main" id="{BD547E1A-66ED-AB4A-AD1A-CCABEC52924E}"/>
              </a:ext>
            </a:extLst>
          </p:cNvPr>
          <p:cNvSpPr txBox="1"/>
          <p:nvPr userDrawn="1"/>
        </p:nvSpPr>
        <p:spPr>
          <a:xfrm>
            <a:off x="5940000" y="1008000"/>
            <a:ext cx="169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Inteligencia Artificial</a:t>
            </a: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AF7F454B-AFA4-BC4D-BBA0-0DCAC271B05D}"/>
              </a:ext>
            </a:extLst>
          </p:cNvPr>
          <p:cNvSpPr txBox="1"/>
          <p:nvPr userDrawn="1"/>
        </p:nvSpPr>
        <p:spPr>
          <a:xfrm>
            <a:off x="4943474" y="1625826"/>
            <a:ext cx="324299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Podemos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mejorar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decisiones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y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procesos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usando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tecnologías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aprendizaje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automático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, computer vision y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análisis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textos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Adoptamos la Inteligencia Artificial en nuestras soluciones para cambiar la forma en que nuestros clientes interactúan con la tecnología que desarrollamos gracias a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agentes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inteligentes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y interfaces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conversacionales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.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61C3BE7C-5145-3F40-95EA-5A7BC49E8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656" y="1044441"/>
            <a:ext cx="436880" cy="467360"/>
          </a:xfrm>
          <a:prstGeom prst="rect">
            <a:avLst/>
          </a:prstGeom>
        </p:spPr>
      </p:pic>
      <p:pic>
        <p:nvPicPr>
          <p:cNvPr id="28" name="Picture 49">
            <a:extLst>
              <a:ext uri="{FF2B5EF4-FFF2-40B4-BE49-F238E27FC236}">
                <a16:creationId xmlns:a16="http://schemas.microsoft.com/office/drawing/2014/main" id="{8A402496-4027-2C44-AF8C-09089BE0DA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5506" y="3263489"/>
            <a:ext cx="956061" cy="20541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70AB3EB4-DF41-324F-AE20-CA1B586EDB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9918" y="3273832"/>
            <a:ext cx="824289" cy="174555"/>
          </a:xfrm>
          <a:prstGeom prst="rect">
            <a:avLst/>
          </a:prstGeom>
        </p:spPr>
      </p:pic>
      <p:sp>
        <p:nvSpPr>
          <p:cNvPr id="30" name="TextBox 37">
            <a:extLst>
              <a:ext uri="{FF2B5EF4-FFF2-40B4-BE49-F238E27FC236}">
                <a16:creationId xmlns:a16="http://schemas.microsoft.com/office/drawing/2014/main" id="{EC007034-7693-4C41-9D7F-27540C92474F}"/>
              </a:ext>
            </a:extLst>
          </p:cNvPr>
          <p:cNvSpPr txBox="1"/>
          <p:nvPr userDrawn="1"/>
        </p:nvSpPr>
        <p:spPr>
          <a:xfrm>
            <a:off x="9360000" y="1008000"/>
            <a:ext cx="2398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Modern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Data Platforms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3D63004C-5668-714F-A08F-BBD1EC4A024A}"/>
              </a:ext>
            </a:extLst>
          </p:cNvPr>
          <p:cNvSpPr txBox="1"/>
          <p:nvPr userDrawn="1"/>
        </p:nvSpPr>
        <p:spPr>
          <a:xfrm>
            <a:off x="8480103" y="1657375"/>
            <a:ext cx="31563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s-ES" sz="1000" b="0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Llevamos años trabajando con nuestros clientes en la definición de su estrategia del dato. Tanto es así que hemos desarrollado </a:t>
            </a:r>
            <a:r>
              <a:rPr lang="es-ES" sz="1000" b="1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Sidra</a:t>
            </a:r>
            <a:r>
              <a:rPr lang="es-ES" sz="1000" b="0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, nuestra propia </a:t>
            </a:r>
            <a:r>
              <a:rPr lang="es-ES" sz="1000" b="1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Data Platform en Azure</a:t>
            </a:r>
            <a:r>
              <a:rPr lang="es-ES" sz="1000" b="0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, implantada en más de diez clientes nacionales e internacionales.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s-ES" sz="1000" b="1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Sidra</a:t>
            </a:r>
            <a:r>
              <a:rPr lang="es-ES" sz="1000" b="0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 es la plataforma sobre la que construir los distintos casos de uso de negocio; desde aplicaciones analíticas a escenarios de </a:t>
            </a:r>
            <a:r>
              <a:rPr lang="es-ES" sz="1000" b="1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IA y Machine Learning.</a:t>
            </a:r>
          </a:p>
        </p:txBody>
      </p:sp>
      <p:pic>
        <p:nvPicPr>
          <p:cNvPr id="32" name="Picture 51">
            <a:extLst>
              <a:ext uri="{FF2B5EF4-FFF2-40B4-BE49-F238E27FC236}">
                <a16:creationId xmlns:a16="http://schemas.microsoft.com/office/drawing/2014/main" id="{DB61F1B7-7FA5-0345-A1F7-5C1B2AC9C0E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3688" y="3472121"/>
            <a:ext cx="1003935" cy="440323"/>
          </a:xfrm>
          <a:prstGeom prst="rect">
            <a:avLst/>
          </a:prstGeom>
        </p:spPr>
      </p:pic>
      <p:pic>
        <p:nvPicPr>
          <p:cNvPr id="33" name="Picture 52">
            <a:extLst>
              <a:ext uri="{FF2B5EF4-FFF2-40B4-BE49-F238E27FC236}">
                <a16:creationId xmlns:a16="http://schemas.microsoft.com/office/drawing/2014/main" id="{A0E95C9C-DB23-5F49-BCDC-53D252A73E8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1596" y="3470024"/>
            <a:ext cx="829791" cy="373406"/>
          </a:xfrm>
          <a:prstGeom prst="rect">
            <a:avLst/>
          </a:prstGeom>
        </p:spPr>
      </p:pic>
      <p:pic>
        <p:nvPicPr>
          <p:cNvPr id="34" name="Imagen 7">
            <a:extLst>
              <a:ext uri="{FF2B5EF4-FFF2-40B4-BE49-F238E27FC236}">
                <a16:creationId xmlns:a16="http://schemas.microsoft.com/office/drawing/2014/main" id="{51532721-A0A5-F448-8A24-744200A4089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79" y="3488094"/>
            <a:ext cx="796752" cy="39133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02EA8273-5863-A248-A4DB-76998B1418D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14879" y="1035408"/>
            <a:ext cx="579120" cy="548640"/>
          </a:xfrm>
          <a:prstGeom prst="rect">
            <a:avLst/>
          </a:prstGeom>
        </p:spPr>
      </p:pic>
      <p:sp>
        <p:nvSpPr>
          <p:cNvPr id="36" name="TextBox 43">
            <a:extLst>
              <a:ext uri="{FF2B5EF4-FFF2-40B4-BE49-F238E27FC236}">
                <a16:creationId xmlns:a16="http://schemas.microsoft.com/office/drawing/2014/main" id="{7F764D85-1B6B-A84D-99E8-08484D30AA4A}"/>
              </a:ext>
            </a:extLst>
          </p:cNvPr>
          <p:cNvSpPr txBox="1"/>
          <p:nvPr userDrawn="1"/>
        </p:nvSpPr>
        <p:spPr>
          <a:xfrm>
            <a:off x="5940000" y="4140000"/>
            <a:ext cx="1911075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DevOps</a:t>
            </a: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48">
            <a:extLst>
              <a:ext uri="{FF2B5EF4-FFF2-40B4-BE49-F238E27FC236}">
                <a16:creationId xmlns:a16="http://schemas.microsoft.com/office/drawing/2014/main" id="{12402616-180D-CC43-94E3-C35EC2F9C91C}"/>
              </a:ext>
            </a:extLst>
          </p:cNvPr>
          <p:cNvSpPr txBox="1"/>
          <p:nvPr userDrawn="1"/>
        </p:nvSpPr>
        <p:spPr>
          <a:xfrm>
            <a:off x="4943476" y="4626036"/>
            <a:ext cx="3076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Contamos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con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expertos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DevOps, la </a:t>
            </a:r>
            <a:r>
              <a:rPr kumimoji="0" lang="es-E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metodología de desarrollo de software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que se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centra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comunicación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colaboración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integración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entre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desarrollo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 software and 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profesionales en sistemas en tecnología de la información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. 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8" name="Picture 57">
            <a:extLst>
              <a:ext uri="{FF2B5EF4-FFF2-40B4-BE49-F238E27FC236}">
                <a16:creationId xmlns:a16="http://schemas.microsoft.com/office/drawing/2014/main" id="{143FF953-FF00-8944-A9E7-AEAE56331E5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812" y="5772763"/>
            <a:ext cx="680195" cy="334784"/>
          </a:xfrm>
          <a:prstGeom prst="rect">
            <a:avLst/>
          </a:prstGeom>
        </p:spPr>
      </p:pic>
      <p:pic>
        <p:nvPicPr>
          <p:cNvPr id="39" name="Picture 58">
            <a:extLst>
              <a:ext uri="{FF2B5EF4-FFF2-40B4-BE49-F238E27FC236}">
                <a16:creationId xmlns:a16="http://schemas.microsoft.com/office/drawing/2014/main" id="{23A586AB-E70B-264D-8C79-9344B8DF0C6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711" y="5850833"/>
            <a:ext cx="837123" cy="157206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3CF5F53C-A2C2-B646-8D69-A05DAADD0C0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56257" y="4013254"/>
            <a:ext cx="457200" cy="487680"/>
          </a:xfrm>
          <a:prstGeom prst="rect">
            <a:avLst/>
          </a:prstGeom>
        </p:spPr>
      </p:pic>
      <p:sp>
        <p:nvSpPr>
          <p:cNvPr id="57" name="TextBox 41">
            <a:extLst>
              <a:ext uri="{FF2B5EF4-FFF2-40B4-BE49-F238E27FC236}">
                <a16:creationId xmlns:a16="http://schemas.microsoft.com/office/drawing/2014/main" id="{0288821C-3D78-3A42-A38A-802B4B7265DE}"/>
              </a:ext>
            </a:extLst>
          </p:cNvPr>
          <p:cNvSpPr txBox="1"/>
          <p:nvPr userDrawn="1"/>
        </p:nvSpPr>
        <p:spPr>
          <a:xfrm>
            <a:off x="9457623" y="4419814"/>
            <a:ext cx="170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UX/UI Design</a:t>
            </a:r>
          </a:p>
        </p:txBody>
      </p:sp>
      <p:sp>
        <p:nvSpPr>
          <p:cNvPr id="58" name="TextBox 45">
            <a:extLst>
              <a:ext uri="{FF2B5EF4-FFF2-40B4-BE49-F238E27FC236}">
                <a16:creationId xmlns:a16="http://schemas.microsoft.com/office/drawing/2014/main" id="{B10812B2-4624-6E44-A434-84A43DF1CA28}"/>
              </a:ext>
            </a:extLst>
          </p:cNvPr>
          <p:cNvSpPr txBox="1"/>
          <p:nvPr userDrawn="1"/>
        </p:nvSpPr>
        <p:spPr>
          <a:xfrm>
            <a:off x="8480102" y="4908746"/>
            <a:ext cx="30765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Experiencias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digitales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simples y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elegantes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para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todos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los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dispositivos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. 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Investigamos el comportamiento del usuario, analizamos su respuesta y buscamos experiencias que mejoren la usabilidad y la conversión.</a:t>
            </a:r>
            <a:endParaRPr kumimoji="0" lang="en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59" name="Picture 55">
            <a:extLst>
              <a:ext uri="{FF2B5EF4-FFF2-40B4-BE49-F238E27FC236}">
                <a16:creationId xmlns:a16="http://schemas.microsoft.com/office/drawing/2014/main" id="{760E3CF5-AC99-8849-B676-8ECFFA5AEE0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601" y="5732825"/>
            <a:ext cx="934487" cy="395698"/>
          </a:xfrm>
          <a:prstGeom prst="rect">
            <a:avLst/>
          </a:prstGeom>
        </p:spPr>
      </p:pic>
      <p:pic>
        <p:nvPicPr>
          <p:cNvPr id="60" name="Picture 56">
            <a:extLst>
              <a:ext uri="{FF2B5EF4-FFF2-40B4-BE49-F238E27FC236}">
                <a16:creationId xmlns:a16="http://schemas.microsoft.com/office/drawing/2014/main" id="{6389DC74-E8ED-EB43-B099-9D053318038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1510" y="5826995"/>
            <a:ext cx="596200" cy="250591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C09FB107-0890-C242-A28F-1CFFAAB3EC5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826505" y="4308133"/>
            <a:ext cx="508000" cy="5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58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4">
          <p15:clr>
            <a:srgbClr val="FBAE40"/>
          </p15:clr>
        </p15:guide>
        <p15:guide id="2" pos="5337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61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 Services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servicios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1AD24C24-56E7-D542-9776-F5DE9A4D41D8}"/>
              </a:ext>
            </a:extLst>
          </p:cNvPr>
          <p:cNvSpPr txBox="1"/>
          <p:nvPr userDrawn="1"/>
        </p:nvSpPr>
        <p:spPr>
          <a:xfrm>
            <a:off x="5940000" y="1059370"/>
            <a:ext cx="22596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Cloud Computing</a:t>
            </a:r>
          </a:p>
        </p:txBody>
      </p:sp>
      <p:sp>
        <p:nvSpPr>
          <p:cNvPr id="41" name="TextBox 47">
            <a:extLst>
              <a:ext uri="{FF2B5EF4-FFF2-40B4-BE49-F238E27FC236}">
                <a16:creationId xmlns:a16="http://schemas.microsoft.com/office/drawing/2014/main" id="{65430F17-9AFD-6944-AB24-350B21318B7B}"/>
              </a:ext>
            </a:extLst>
          </p:cNvPr>
          <p:cNvSpPr txBox="1"/>
          <p:nvPr userDrawn="1"/>
        </p:nvSpPr>
        <p:spPr>
          <a:xfrm>
            <a:off x="4955814" y="1524421"/>
            <a:ext cx="32204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Contamos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con una gran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experiencia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ayudar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a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nuestros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clientes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a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migrar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sus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estructuras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OnPremise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a la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Nube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, 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aprovechando las nuevas posibilidades que ofrece esta tecnología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.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2" name="Graphic 65">
            <a:extLst>
              <a:ext uri="{FF2B5EF4-FFF2-40B4-BE49-F238E27FC236}">
                <a16:creationId xmlns:a16="http://schemas.microsoft.com/office/drawing/2014/main" id="{C248F153-5B8B-3F46-A841-0DA193B953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897" y="2363286"/>
            <a:ext cx="412571" cy="37795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78CC8124-A9A2-E84F-BE40-982B2D1A68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19812" y="1025134"/>
            <a:ext cx="558800" cy="355600"/>
          </a:xfrm>
          <a:prstGeom prst="rect">
            <a:avLst/>
          </a:prstGeom>
        </p:spPr>
      </p:pic>
      <p:sp>
        <p:nvSpPr>
          <p:cNvPr id="45" name="TextBox 31">
            <a:extLst>
              <a:ext uri="{FF2B5EF4-FFF2-40B4-BE49-F238E27FC236}">
                <a16:creationId xmlns:a16="http://schemas.microsoft.com/office/drawing/2014/main" id="{DC94891E-CBCC-4D4B-A830-A4F3C4621A5D}"/>
              </a:ext>
            </a:extLst>
          </p:cNvPr>
          <p:cNvSpPr txBox="1"/>
          <p:nvPr userDrawn="1"/>
        </p:nvSpPr>
        <p:spPr>
          <a:xfrm>
            <a:off x="9360000" y="1049096"/>
            <a:ext cx="1723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Blockchain</a:t>
            </a:r>
          </a:p>
        </p:txBody>
      </p:sp>
      <p:sp>
        <p:nvSpPr>
          <p:cNvPr id="46" name="TextBox 34">
            <a:extLst>
              <a:ext uri="{FF2B5EF4-FFF2-40B4-BE49-F238E27FC236}">
                <a16:creationId xmlns:a16="http://schemas.microsoft.com/office/drawing/2014/main" id="{DD15065F-77C8-FE44-8091-C8C79CCCBE12}"/>
              </a:ext>
            </a:extLst>
          </p:cNvPr>
          <p:cNvSpPr txBox="1"/>
          <p:nvPr userDrawn="1"/>
        </p:nvSpPr>
        <p:spPr>
          <a:xfrm>
            <a:off x="8472486" y="1527727"/>
            <a:ext cx="33232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Ayudamos a las empresas a ser más competitivas gracias a la tecnología de Blockchain, desarrollando proyectos innovadores que garantizan la </a:t>
            </a:r>
            <a:r>
              <a:rPr kumimoji="0" lang="es-E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trazabilidad, seguridad e integridad de los procesos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automatizándolos a través de contratos inteligentes para garantizar la confianza entre las organizaciones.</a:t>
            </a:r>
          </a:p>
        </p:txBody>
      </p:sp>
      <p:pic>
        <p:nvPicPr>
          <p:cNvPr id="47" name="Picture 75">
            <a:extLst>
              <a:ext uri="{FF2B5EF4-FFF2-40B4-BE49-F238E27FC236}">
                <a16:creationId xmlns:a16="http://schemas.microsoft.com/office/drawing/2014/main" id="{5C3E354B-8C8A-E948-B06D-FDE8064494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9776" y="2741238"/>
            <a:ext cx="718461" cy="353618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C81324AE-5A7D-944B-993D-0ACDD6D3F56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99743" y="977096"/>
            <a:ext cx="508000" cy="457200"/>
          </a:xfrm>
          <a:prstGeom prst="rect">
            <a:avLst/>
          </a:prstGeom>
        </p:spPr>
      </p:pic>
      <p:sp>
        <p:nvSpPr>
          <p:cNvPr id="49" name="TextBox 35">
            <a:extLst>
              <a:ext uri="{FF2B5EF4-FFF2-40B4-BE49-F238E27FC236}">
                <a16:creationId xmlns:a16="http://schemas.microsoft.com/office/drawing/2014/main" id="{6DAD51B2-6392-1648-800B-1AE7E4E7C7C2}"/>
              </a:ext>
            </a:extLst>
          </p:cNvPr>
          <p:cNvSpPr txBox="1"/>
          <p:nvPr userDrawn="1"/>
        </p:nvSpPr>
        <p:spPr>
          <a:xfrm>
            <a:off x="5940000" y="3204000"/>
            <a:ext cx="2401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Mixed</a:t>
            </a: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Virtual </a:t>
            </a: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Reality</a:t>
            </a: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65">
            <a:extLst>
              <a:ext uri="{FF2B5EF4-FFF2-40B4-BE49-F238E27FC236}">
                <a16:creationId xmlns:a16="http://schemas.microsoft.com/office/drawing/2014/main" id="{EA740615-8116-9D43-B7BC-59386C2ED6A2}"/>
              </a:ext>
            </a:extLst>
          </p:cNvPr>
          <p:cNvSpPr txBox="1"/>
          <p:nvPr userDrawn="1"/>
        </p:nvSpPr>
        <p:spPr>
          <a:xfrm>
            <a:off x="4943475" y="3900626"/>
            <a:ext cx="339802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Primer Microsoft Mixed Reality Partner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España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y Mixed Reality Partner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Estados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Unidos.</a:t>
            </a: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Tenemos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gran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experiencia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el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desarrollo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soluciones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Virtual y Mixed Reality. Nuestro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propio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motor 3D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multiplataforma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negocio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industria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Wave Engine, 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nos permite desarrollar experiencias visuales para nuestros clientes.</a:t>
            </a:r>
            <a:endParaRPr kumimoji="0" lang="en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" name="Picture 71">
            <a:extLst>
              <a:ext uri="{FF2B5EF4-FFF2-40B4-BE49-F238E27FC236}">
                <a16:creationId xmlns:a16="http://schemas.microsoft.com/office/drawing/2014/main" id="{1FBB510D-BBA8-F84E-B1CF-EEDD62BC5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13526" r="51255" b="52224"/>
          <a:stretch/>
        </p:blipFill>
        <p:spPr>
          <a:xfrm>
            <a:off x="4955814" y="5251066"/>
            <a:ext cx="1067594" cy="382137"/>
          </a:xfrm>
          <a:prstGeom prst="rect">
            <a:avLst/>
          </a:prstGeom>
        </p:spPr>
      </p:pic>
      <p:pic>
        <p:nvPicPr>
          <p:cNvPr id="52" name="Picture 24">
            <a:extLst>
              <a:ext uri="{FF2B5EF4-FFF2-40B4-BE49-F238E27FC236}">
                <a16:creationId xmlns:a16="http://schemas.microsoft.com/office/drawing/2014/main" id="{0BB42CEB-116F-DC48-893B-9695DB034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67127" t="60716" b="-2705"/>
          <a:stretch/>
        </p:blipFill>
        <p:spPr>
          <a:xfrm>
            <a:off x="7425376" y="5135812"/>
            <a:ext cx="719986" cy="468502"/>
          </a:xfrm>
          <a:prstGeom prst="rect">
            <a:avLst/>
          </a:prstGeom>
        </p:spPr>
      </p:pic>
      <p:pic>
        <p:nvPicPr>
          <p:cNvPr id="53" name="Imagen 10">
            <a:extLst>
              <a:ext uri="{FF2B5EF4-FFF2-40B4-BE49-F238E27FC236}">
                <a16:creationId xmlns:a16="http://schemas.microsoft.com/office/drawing/2014/main" id="{7B9CEE0E-5667-ED42-A472-14A0294227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25" y="5249556"/>
            <a:ext cx="590284" cy="254799"/>
          </a:xfrm>
          <a:prstGeom prst="rect">
            <a:avLst/>
          </a:prstGeom>
        </p:spPr>
      </p:pic>
      <p:pic>
        <p:nvPicPr>
          <p:cNvPr id="54" name="Picture 24">
            <a:extLst>
              <a:ext uri="{FF2B5EF4-FFF2-40B4-BE49-F238E27FC236}">
                <a16:creationId xmlns:a16="http://schemas.microsoft.com/office/drawing/2014/main" id="{0A0ED0ED-DB43-9048-BEE7-33E9B8CFD1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69772" t="13746" r="-2645" b="52004"/>
          <a:stretch/>
        </p:blipFill>
        <p:spPr>
          <a:xfrm>
            <a:off x="6030913" y="5250696"/>
            <a:ext cx="666253" cy="353618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C7193967-CDA4-994C-8550-7EE85AB687F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106705" y="3398178"/>
            <a:ext cx="660400" cy="284480"/>
          </a:xfrm>
          <a:prstGeom prst="rect">
            <a:avLst/>
          </a:prstGeom>
        </p:spPr>
      </p:pic>
      <p:sp>
        <p:nvSpPr>
          <p:cNvPr id="62" name="TextBox 33">
            <a:extLst>
              <a:ext uri="{FF2B5EF4-FFF2-40B4-BE49-F238E27FC236}">
                <a16:creationId xmlns:a16="http://schemas.microsoft.com/office/drawing/2014/main" id="{F80BDCC5-4C7F-D849-8F27-7255D0D44186}"/>
              </a:ext>
            </a:extLst>
          </p:cNvPr>
          <p:cNvSpPr txBox="1"/>
          <p:nvPr userDrawn="1"/>
        </p:nvSpPr>
        <p:spPr>
          <a:xfrm>
            <a:off x="9360000" y="3348000"/>
            <a:ext cx="1042945" cy="3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IoT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TextBox 69">
            <a:extLst>
              <a:ext uri="{FF2B5EF4-FFF2-40B4-BE49-F238E27FC236}">
                <a16:creationId xmlns:a16="http://schemas.microsoft.com/office/drawing/2014/main" id="{5ABB103B-3707-A744-B8DE-17C2BBB1E9CD}"/>
              </a:ext>
            </a:extLst>
          </p:cNvPr>
          <p:cNvSpPr txBox="1"/>
          <p:nvPr userDrawn="1"/>
        </p:nvSpPr>
        <p:spPr>
          <a:xfrm>
            <a:off x="8472487" y="3896847"/>
            <a:ext cx="332327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Nuestras soluciones de </a:t>
            </a:r>
            <a:r>
              <a:rPr kumimoji="0" lang="es-E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IoT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permiten a las organizaciones transformar las necesidades empresariales en diferenciadores competitivos.</a:t>
            </a: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Gracias a una red de dispositivos físicos, vehículos, electrodomésticos y otros elementos incorporados con electrónica, software y sensores, actuadores y conectividad que permite a estos objetos conectarse e intercambiar datos.</a:t>
            </a:r>
          </a:p>
        </p:txBody>
      </p:sp>
      <p:pic>
        <p:nvPicPr>
          <p:cNvPr id="64" name="Picture 74">
            <a:extLst>
              <a:ext uri="{FF2B5EF4-FFF2-40B4-BE49-F238E27FC236}">
                <a16:creationId xmlns:a16="http://schemas.microsoft.com/office/drawing/2014/main" id="{A1842F9D-B327-264E-B3D5-C53975F7E4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9743" y="5424670"/>
            <a:ext cx="2577626" cy="421387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7B33790E-FE89-1F48-875F-307AA5E8E41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750543" y="327757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3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4">
          <p15:clr>
            <a:srgbClr val="FBAE40"/>
          </p15:clr>
        </p15:guide>
        <p15:guide id="2" pos="5337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 Services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servicios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23" name="TextBox 66">
            <a:extLst>
              <a:ext uri="{FF2B5EF4-FFF2-40B4-BE49-F238E27FC236}">
                <a16:creationId xmlns:a16="http://schemas.microsoft.com/office/drawing/2014/main" id="{E9FA337C-D236-E54A-BF00-A1684A39CCB4}"/>
              </a:ext>
            </a:extLst>
          </p:cNvPr>
          <p:cNvSpPr txBox="1"/>
          <p:nvPr userDrawn="1"/>
        </p:nvSpPr>
        <p:spPr>
          <a:xfrm>
            <a:off x="5940000" y="1008000"/>
            <a:ext cx="234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Web &amp; App </a:t>
            </a: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67">
            <a:extLst>
              <a:ext uri="{FF2B5EF4-FFF2-40B4-BE49-F238E27FC236}">
                <a16:creationId xmlns:a16="http://schemas.microsoft.com/office/drawing/2014/main" id="{EC8B3BC7-0E77-C443-9412-67E44B106B19}"/>
              </a:ext>
            </a:extLst>
          </p:cNvPr>
          <p:cNvSpPr txBox="1"/>
          <p:nvPr userDrawn="1"/>
        </p:nvSpPr>
        <p:spPr>
          <a:xfrm>
            <a:off x="4943475" y="1681154"/>
            <a:ext cx="32261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Aplicaciones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empresariales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alto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rendimiento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adaptables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a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tecnología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web.</a:t>
            </a: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Prestamos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especial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atención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a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seguridad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escalabilidad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usabilidad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mantenibilidad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y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respeto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a los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estándares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Picture 70">
            <a:extLst>
              <a:ext uri="{FF2B5EF4-FFF2-40B4-BE49-F238E27FC236}">
                <a16:creationId xmlns:a16="http://schemas.microsoft.com/office/drawing/2014/main" id="{B9BAB366-EA1E-4C41-BE86-27E7C4121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1085" y="2603363"/>
            <a:ext cx="3117164" cy="52290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FD44B98-7D0E-2A4A-A35F-22495D57BA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7388" y="1012161"/>
            <a:ext cx="508000" cy="508000"/>
          </a:xfrm>
          <a:prstGeom prst="rect">
            <a:avLst/>
          </a:prstGeom>
        </p:spPr>
      </p:pic>
      <p:sp>
        <p:nvSpPr>
          <p:cNvPr id="34" name="TextBox 32">
            <a:extLst>
              <a:ext uri="{FF2B5EF4-FFF2-40B4-BE49-F238E27FC236}">
                <a16:creationId xmlns:a16="http://schemas.microsoft.com/office/drawing/2014/main" id="{3CA7BD9A-DB76-2242-9945-6E46DFD7E17A}"/>
              </a:ext>
            </a:extLst>
          </p:cNvPr>
          <p:cNvSpPr txBox="1"/>
          <p:nvPr userDrawn="1"/>
        </p:nvSpPr>
        <p:spPr>
          <a:xfrm>
            <a:off x="5940000" y="3816246"/>
            <a:ext cx="21739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Microsoft 365</a:t>
            </a:r>
          </a:p>
        </p:txBody>
      </p:sp>
      <p:sp>
        <p:nvSpPr>
          <p:cNvPr id="35" name="TextBox 68">
            <a:extLst>
              <a:ext uri="{FF2B5EF4-FFF2-40B4-BE49-F238E27FC236}">
                <a16:creationId xmlns:a16="http://schemas.microsoft.com/office/drawing/2014/main" id="{BA543BA5-831D-B14B-B2EC-0F90DEA52108}"/>
              </a:ext>
            </a:extLst>
          </p:cNvPr>
          <p:cNvSpPr txBox="1"/>
          <p:nvPr userDrawn="1"/>
        </p:nvSpPr>
        <p:spPr>
          <a:xfrm>
            <a:off x="4943475" y="4481675"/>
            <a:ext cx="3170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Definimos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flujos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trabajo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través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Microsoft 365, que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potencian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adaptación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colaboración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gestión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del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conocimiento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y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comunicación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entre los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empleados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a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vez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mejoran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productividad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y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movilidad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los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empleados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6" name="Graphic 72">
            <a:extLst>
              <a:ext uri="{FF2B5EF4-FFF2-40B4-BE49-F238E27FC236}">
                <a16:creationId xmlns:a16="http://schemas.microsoft.com/office/drawing/2014/main" id="{F06BE690-D6A6-8848-AB02-E470EC7119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8164" y="5684006"/>
            <a:ext cx="834973" cy="329351"/>
          </a:xfrm>
          <a:prstGeom prst="rect">
            <a:avLst/>
          </a:prstGeom>
        </p:spPr>
      </p:pic>
      <p:pic>
        <p:nvPicPr>
          <p:cNvPr id="37" name="Picture 73">
            <a:extLst>
              <a:ext uri="{FF2B5EF4-FFF2-40B4-BE49-F238E27FC236}">
                <a16:creationId xmlns:a16="http://schemas.microsoft.com/office/drawing/2014/main" id="{21D71067-8C8B-6647-8D75-0E8CF8B3A93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060" y="5685665"/>
            <a:ext cx="931877" cy="2982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083E9196-70B5-1841-A3AB-F7BC6B37AA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65563" y="3795698"/>
            <a:ext cx="4064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69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4">
          <p15:clr>
            <a:srgbClr val="FBAE40"/>
          </p15:clr>
        </p15:guide>
        <p15:guide id="2" pos="5337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V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>
                <a:latin typeface="Montserrat" pitchFamily="2" charset="77"/>
              </a:rPr>
              <a:t>Our</a:t>
            </a:r>
            <a:br>
              <a:rPr lang="en-US" sz="5400" b="1" i="0">
                <a:latin typeface="Montserrat" pitchFamily="2" charset="77"/>
              </a:rPr>
            </a:br>
            <a:r>
              <a:rPr lang="en-US" sz="5400" b="1" i="0">
                <a:solidFill>
                  <a:schemeClr val="accent1"/>
                </a:solidFill>
                <a:latin typeface="Montserrat" pitchFamily="2" charset="77"/>
              </a:rPr>
              <a:t>MVPs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231AD61-0D7B-804B-A5CB-82F17C2F2418}"/>
              </a:ext>
            </a:extLst>
          </p:cNvPr>
          <p:cNvGrpSpPr/>
          <p:nvPr userDrawn="1"/>
        </p:nvGrpSpPr>
        <p:grpSpPr>
          <a:xfrm>
            <a:off x="5060775" y="2097958"/>
            <a:ext cx="3004330" cy="711734"/>
            <a:chOff x="5073900" y="1091584"/>
            <a:chExt cx="3004330" cy="711734"/>
          </a:xfrm>
        </p:grpSpPr>
        <p:sp>
          <p:nvSpPr>
            <p:cNvPr id="96" name="TextBox 66">
              <a:extLst>
                <a:ext uri="{FF2B5EF4-FFF2-40B4-BE49-F238E27FC236}">
                  <a16:creationId xmlns:a16="http://schemas.microsoft.com/office/drawing/2014/main" id="{E6955B49-0A22-0F4B-B465-75A099674689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Artificial </a:t>
              </a: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Intelligence</a:t>
              </a:r>
              <a:endPara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Medium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TextBox 66">
              <a:extLst>
                <a:ext uri="{FF2B5EF4-FFF2-40B4-BE49-F238E27FC236}">
                  <a16:creationId xmlns:a16="http://schemas.microsoft.com/office/drawing/2014/main" id="{F6560337-101A-A14F-AF44-ED773F4CCF05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Rodrigo Cabello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ECC45AF-F105-CF49-9C5E-94946A9F3CF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B50876B-12EF-0A45-BA05-577E6E8C4CD5}"/>
              </a:ext>
            </a:extLst>
          </p:cNvPr>
          <p:cNvGrpSpPr/>
          <p:nvPr userDrawn="1"/>
        </p:nvGrpSpPr>
        <p:grpSpPr>
          <a:xfrm>
            <a:off x="5060775" y="3210905"/>
            <a:ext cx="3004330" cy="711734"/>
            <a:chOff x="5073900" y="1091584"/>
            <a:chExt cx="3004330" cy="711734"/>
          </a:xfrm>
        </p:grpSpPr>
        <p:sp>
          <p:nvSpPr>
            <p:cNvPr id="100" name="TextBox 66">
              <a:extLst>
                <a:ext uri="{FF2B5EF4-FFF2-40B4-BE49-F238E27FC236}">
                  <a16:creationId xmlns:a16="http://schemas.microsoft.com/office/drawing/2014/main" id="{3A2257CA-D3B6-C043-865A-1835F7D325DC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01" name="TextBox 66">
              <a:extLst>
                <a:ext uri="{FF2B5EF4-FFF2-40B4-BE49-F238E27FC236}">
                  <a16:creationId xmlns:a16="http://schemas.microsoft.com/office/drawing/2014/main" id="{5607747D-7A45-7149-8E95-739A1DCA4C1E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Luis Fraile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D922C7C-BDFA-5E42-B438-1EA7285266B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215F99F-5DA1-E14E-BF09-EB01CE0F81DD}"/>
              </a:ext>
            </a:extLst>
          </p:cNvPr>
          <p:cNvGrpSpPr/>
          <p:nvPr userDrawn="1"/>
        </p:nvGrpSpPr>
        <p:grpSpPr>
          <a:xfrm>
            <a:off x="5060775" y="4323852"/>
            <a:ext cx="3004330" cy="711734"/>
            <a:chOff x="5073900" y="1091584"/>
            <a:chExt cx="3004330" cy="711734"/>
          </a:xfrm>
        </p:grpSpPr>
        <p:sp>
          <p:nvSpPr>
            <p:cNvPr id="104" name="TextBox 66">
              <a:extLst>
                <a:ext uri="{FF2B5EF4-FFF2-40B4-BE49-F238E27FC236}">
                  <a16:creationId xmlns:a16="http://schemas.microsoft.com/office/drawing/2014/main" id="{FFB7D4D8-D81C-6F42-A141-F912CA9B6D45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Office </a:t>
              </a: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Development</a:t>
              </a:r>
              <a:endPara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Medium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5" name="TextBox 66">
              <a:extLst>
                <a:ext uri="{FF2B5EF4-FFF2-40B4-BE49-F238E27FC236}">
                  <a16:creationId xmlns:a16="http://schemas.microsoft.com/office/drawing/2014/main" id="{E4FAC32D-F129-D34D-B9EF-F8775A8A52A8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Olga Martí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2616257-F19B-6E44-9422-FD7FF5C444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A345C87-6E10-214A-A299-DC0D425295E5}"/>
              </a:ext>
            </a:extLst>
          </p:cNvPr>
          <p:cNvGrpSpPr/>
          <p:nvPr userDrawn="1"/>
        </p:nvGrpSpPr>
        <p:grpSpPr>
          <a:xfrm>
            <a:off x="5060775" y="5436799"/>
            <a:ext cx="3004330" cy="711734"/>
            <a:chOff x="5073900" y="1091584"/>
            <a:chExt cx="3004330" cy="711734"/>
          </a:xfrm>
        </p:grpSpPr>
        <p:sp>
          <p:nvSpPr>
            <p:cNvPr id="108" name="TextBox 66">
              <a:extLst>
                <a:ext uri="{FF2B5EF4-FFF2-40B4-BE49-F238E27FC236}">
                  <a16:creationId xmlns:a16="http://schemas.microsoft.com/office/drawing/2014/main" id="{73A28A4D-669D-3E4C-ACF3-15E1D53693B8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09" name="TextBox 66">
              <a:extLst>
                <a:ext uri="{FF2B5EF4-FFF2-40B4-BE49-F238E27FC236}">
                  <a16:creationId xmlns:a16="http://schemas.microsoft.com/office/drawing/2014/main" id="{354DCFCA-5088-4A46-95AC-C86880AC5181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Carlos </a:t>
              </a:r>
              <a:r>
                <a:rPr kumimoji="0" lang="es-ES" sz="16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Landeras</a:t>
              </a:r>
              <a:endParaRPr kumimoji="0" lang="es-E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9E517C6-287A-314E-B824-D14BC56577B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805E3D0-2614-7748-B6DD-43070489AB39}"/>
              </a:ext>
            </a:extLst>
          </p:cNvPr>
          <p:cNvGrpSpPr/>
          <p:nvPr userDrawn="1"/>
        </p:nvGrpSpPr>
        <p:grpSpPr>
          <a:xfrm>
            <a:off x="8484695" y="985011"/>
            <a:ext cx="3004330" cy="711734"/>
            <a:chOff x="5073900" y="1091584"/>
            <a:chExt cx="3004330" cy="711734"/>
          </a:xfrm>
        </p:grpSpPr>
        <p:sp>
          <p:nvSpPr>
            <p:cNvPr id="112" name="TextBox 66">
              <a:extLst>
                <a:ext uri="{FF2B5EF4-FFF2-40B4-BE49-F238E27FC236}">
                  <a16:creationId xmlns:a16="http://schemas.microsoft.com/office/drawing/2014/main" id="{384E263A-A9C7-A844-8454-8AA93B70A00F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Artificial </a:t>
              </a: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Intelligence</a:t>
              </a:r>
              <a:endPara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Medium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3" name="TextBox 66">
              <a:extLst>
                <a:ext uri="{FF2B5EF4-FFF2-40B4-BE49-F238E27FC236}">
                  <a16:creationId xmlns:a16="http://schemas.microsoft.com/office/drawing/2014/main" id="{168D4612-A352-2E44-8370-25AF066B917A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Pablo </a:t>
              </a:r>
              <a:r>
                <a:rPr kumimoji="0" lang="es-ES" sz="16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Doval</a:t>
              </a:r>
              <a:endParaRPr kumimoji="0" lang="es-E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0934D2-F31A-0540-85FB-6A42303845D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7221A75-7281-A744-9CD5-50006113ACE4}"/>
              </a:ext>
            </a:extLst>
          </p:cNvPr>
          <p:cNvGrpSpPr/>
          <p:nvPr userDrawn="1"/>
        </p:nvGrpSpPr>
        <p:grpSpPr>
          <a:xfrm>
            <a:off x="8484695" y="2097958"/>
            <a:ext cx="3004330" cy="711734"/>
            <a:chOff x="5073900" y="1091584"/>
            <a:chExt cx="3004330" cy="711734"/>
          </a:xfrm>
        </p:grpSpPr>
        <p:sp>
          <p:nvSpPr>
            <p:cNvPr id="116" name="TextBox 66">
              <a:extLst>
                <a:ext uri="{FF2B5EF4-FFF2-40B4-BE49-F238E27FC236}">
                  <a16:creationId xmlns:a16="http://schemas.microsoft.com/office/drawing/2014/main" id="{2682D4A7-8598-E24F-924A-50B61EF10FF1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17" name="TextBox 66">
              <a:extLst>
                <a:ext uri="{FF2B5EF4-FFF2-40B4-BE49-F238E27FC236}">
                  <a16:creationId xmlns:a16="http://schemas.microsoft.com/office/drawing/2014/main" id="{A1CD7238-F055-9B48-AA4A-15FD1C2313BE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Jorge Turrado Ferrero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9D94D6C-B459-5C4F-8AA7-C07A4B1F9C0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5305640-D7B3-4447-8ECF-A1F50A1511B9}"/>
              </a:ext>
            </a:extLst>
          </p:cNvPr>
          <p:cNvGrpSpPr/>
          <p:nvPr userDrawn="1"/>
        </p:nvGrpSpPr>
        <p:grpSpPr>
          <a:xfrm>
            <a:off x="8484695" y="3210905"/>
            <a:ext cx="3004330" cy="711734"/>
            <a:chOff x="5073900" y="1091584"/>
            <a:chExt cx="3004330" cy="711734"/>
          </a:xfrm>
        </p:grpSpPr>
        <p:sp>
          <p:nvSpPr>
            <p:cNvPr id="120" name="TextBox 66">
              <a:extLst>
                <a:ext uri="{FF2B5EF4-FFF2-40B4-BE49-F238E27FC236}">
                  <a16:creationId xmlns:a16="http://schemas.microsoft.com/office/drawing/2014/main" id="{74C6CD5F-7D9E-6942-BB82-7CC9BC048272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Microsoft </a:t>
              </a: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Azure</a:t>
              </a:r>
              <a:endPara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Medium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1" name="TextBox 66">
              <a:extLst>
                <a:ext uri="{FF2B5EF4-FFF2-40B4-BE49-F238E27FC236}">
                  <a16:creationId xmlns:a16="http://schemas.microsoft.com/office/drawing/2014/main" id="{C4A5F27F-3EB8-0D4C-AFBC-1E164E27C8C3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Nacho Fanjul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100EE44-FDE9-3744-B3E3-2BDAB7B506C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859183B-9CD9-D742-BD4D-ACF53CF0D86A}"/>
              </a:ext>
            </a:extLst>
          </p:cNvPr>
          <p:cNvGrpSpPr/>
          <p:nvPr userDrawn="1"/>
        </p:nvGrpSpPr>
        <p:grpSpPr>
          <a:xfrm>
            <a:off x="8484695" y="4323852"/>
            <a:ext cx="3004330" cy="711734"/>
            <a:chOff x="5073900" y="1091584"/>
            <a:chExt cx="3004330" cy="711734"/>
          </a:xfrm>
        </p:grpSpPr>
        <p:sp>
          <p:nvSpPr>
            <p:cNvPr id="124" name="TextBox 66">
              <a:extLst>
                <a:ext uri="{FF2B5EF4-FFF2-40B4-BE49-F238E27FC236}">
                  <a16:creationId xmlns:a16="http://schemas.microsoft.com/office/drawing/2014/main" id="{CF344516-8323-A949-8D58-EB44FA747327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25" name="TextBox 66">
              <a:extLst>
                <a:ext uri="{FF2B5EF4-FFF2-40B4-BE49-F238E27FC236}">
                  <a16:creationId xmlns:a16="http://schemas.microsoft.com/office/drawing/2014/main" id="{83E95B3E-6C4A-B942-9D5A-6456BFF2547A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Alberto Picazo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081144A-A6B5-7A48-8719-43EC2F3F89B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ED49F1C-A145-F84C-B4B4-DA60C5C365D3}"/>
              </a:ext>
            </a:extLst>
          </p:cNvPr>
          <p:cNvGrpSpPr/>
          <p:nvPr userDrawn="1"/>
        </p:nvGrpSpPr>
        <p:grpSpPr>
          <a:xfrm>
            <a:off x="8484695" y="5436799"/>
            <a:ext cx="3004330" cy="711734"/>
            <a:chOff x="5073900" y="1091584"/>
            <a:chExt cx="3004330" cy="711734"/>
          </a:xfrm>
        </p:grpSpPr>
        <p:sp>
          <p:nvSpPr>
            <p:cNvPr id="128" name="TextBox 66">
              <a:extLst>
                <a:ext uri="{FF2B5EF4-FFF2-40B4-BE49-F238E27FC236}">
                  <a16:creationId xmlns:a16="http://schemas.microsoft.com/office/drawing/2014/main" id="{0749BDB2-0BD3-9F4F-AA1E-A7B67D1A0AE7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29" name="TextBox 66">
              <a:extLst>
                <a:ext uri="{FF2B5EF4-FFF2-40B4-BE49-F238E27FC236}">
                  <a16:creationId xmlns:a16="http://schemas.microsoft.com/office/drawing/2014/main" id="{0C6BFB6B-CCE0-5442-995C-94CA2DBCD65C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Eduard</a:t>
              </a: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Tomas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0E29E88-F1B4-2E4E-93F2-D6B7C0FE88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4B73875-553C-714F-A4DB-1B003F3C377D}"/>
              </a:ext>
            </a:extLst>
          </p:cNvPr>
          <p:cNvGrpSpPr/>
          <p:nvPr userDrawn="1"/>
        </p:nvGrpSpPr>
        <p:grpSpPr>
          <a:xfrm>
            <a:off x="1678783" y="3210905"/>
            <a:ext cx="3004330" cy="711734"/>
            <a:chOff x="5073900" y="1091584"/>
            <a:chExt cx="3004330" cy="711734"/>
          </a:xfrm>
        </p:grpSpPr>
        <p:sp>
          <p:nvSpPr>
            <p:cNvPr id="132" name="TextBox 66">
              <a:extLst>
                <a:ext uri="{FF2B5EF4-FFF2-40B4-BE49-F238E27FC236}">
                  <a16:creationId xmlns:a16="http://schemas.microsoft.com/office/drawing/2014/main" id="{A814755A-F4AC-8545-B319-EE48DE204167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33" name="TextBox 66">
              <a:extLst>
                <a:ext uri="{FF2B5EF4-FFF2-40B4-BE49-F238E27FC236}">
                  <a16:creationId xmlns:a16="http://schemas.microsoft.com/office/drawing/2014/main" id="{248D921B-A957-3040-943E-AE018F92CB5D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Unai</a:t>
              </a: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Zorrilla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E8F5EFE-7C30-4D41-B82C-70F84BCF067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EB74EB2-F7EA-7240-BB88-9E79933EAB19}"/>
              </a:ext>
            </a:extLst>
          </p:cNvPr>
          <p:cNvGrpSpPr/>
          <p:nvPr userDrawn="1"/>
        </p:nvGrpSpPr>
        <p:grpSpPr>
          <a:xfrm>
            <a:off x="1678783" y="4323852"/>
            <a:ext cx="3004330" cy="711734"/>
            <a:chOff x="5073900" y="1091584"/>
            <a:chExt cx="3004330" cy="711734"/>
          </a:xfrm>
        </p:grpSpPr>
        <p:sp>
          <p:nvSpPr>
            <p:cNvPr id="136" name="TextBox 66">
              <a:extLst>
                <a:ext uri="{FF2B5EF4-FFF2-40B4-BE49-F238E27FC236}">
                  <a16:creationId xmlns:a16="http://schemas.microsoft.com/office/drawing/2014/main" id="{0604E755-877C-5847-883F-55F6D8B9EC90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Microsoft </a:t>
              </a: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Azure</a:t>
              </a:r>
              <a:endPara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Medium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7" name="TextBox 66">
              <a:extLst>
                <a:ext uri="{FF2B5EF4-FFF2-40B4-BE49-F238E27FC236}">
                  <a16:creationId xmlns:a16="http://schemas.microsoft.com/office/drawing/2014/main" id="{C2E6F491-BE64-1742-8AF9-84663D8D5AD8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Ibon</a:t>
              </a: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Landa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4E8E66-1E13-3A4A-AC94-63337E4D645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C56057A-DB4F-4E45-9BCB-75032145F071}"/>
              </a:ext>
            </a:extLst>
          </p:cNvPr>
          <p:cNvGrpSpPr/>
          <p:nvPr userDrawn="1"/>
        </p:nvGrpSpPr>
        <p:grpSpPr>
          <a:xfrm>
            <a:off x="1678783" y="5436799"/>
            <a:ext cx="3004330" cy="711734"/>
            <a:chOff x="5073900" y="1091584"/>
            <a:chExt cx="3004330" cy="711734"/>
          </a:xfrm>
        </p:grpSpPr>
        <p:sp>
          <p:nvSpPr>
            <p:cNvPr id="140" name="TextBox 66">
              <a:extLst>
                <a:ext uri="{FF2B5EF4-FFF2-40B4-BE49-F238E27FC236}">
                  <a16:creationId xmlns:a16="http://schemas.microsoft.com/office/drawing/2014/main" id="{267AD9B0-A9B3-9949-B025-344B54536289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41" name="TextBox 66">
              <a:extLst>
                <a:ext uri="{FF2B5EF4-FFF2-40B4-BE49-F238E27FC236}">
                  <a16:creationId xmlns:a16="http://schemas.microsoft.com/office/drawing/2014/main" id="{01A45519-E068-FF4A-B3D7-C78019AF3496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Luis Ruiz Pavón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3210BF0-FE10-C848-A949-688C74402A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45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7">
          <p15:clr>
            <a:srgbClr val="FBAE40"/>
          </p15:clr>
        </p15:guide>
        <p15:guide id="2" pos="5337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 Method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957461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>
                <a:latin typeface="Montserrat" pitchFamily="2" charset="77"/>
              </a:rPr>
              <a:t>Nuestra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metodología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8A0C85F-8A1B-4C97-AD8D-5FFF40192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706" t="18322" r="24298" b="31895"/>
          <a:stretch/>
        </p:blipFill>
        <p:spPr>
          <a:xfrm>
            <a:off x="2329855" y="2825428"/>
            <a:ext cx="7558601" cy="34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71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 Products Sid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productos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EFA6645-76FF-594C-9544-BC5686F5CFE4}"/>
              </a:ext>
            </a:extLst>
          </p:cNvPr>
          <p:cNvSpPr/>
          <p:nvPr userDrawn="1"/>
        </p:nvSpPr>
        <p:spPr>
          <a:xfrm>
            <a:off x="4940300" y="0"/>
            <a:ext cx="72517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0465994-E971-9F45-84CC-CC46510AE26D}"/>
              </a:ext>
            </a:extLst>
          </p:cNvPr>
          <p:cNvSpPr/>
          <p:nvPr userDrawn="1"/>
        </p:nvSpPr>
        <p:spPr>
          <a:xfrm>
            <a:off x="6016751" y="2837202"/>
            <a:ext cx="55296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Montserrat" pitchFamily="2" charset="77"/>
              </a:rPr>
              <a:t>Nuestra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platforma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Data Lake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basada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en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tecnologías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Azure PaaS</a:t>
            </a:r>
            <a:r>
              <a:rPr lang="en-US" sz="1600">
                <a:solidFill>
                  <a:schemeClr val="bg2"/>
                </a:solidFill>
                <a:latin typeface="Montserrat" pitchFamily="2" charset="77"/>
              </a:rPr>
              <a:t>, </a:t>
            </a:r>
            <a:r>
              <a:rPr lang="es-ES" sz="1600">
                <a:solidFill>
                  <a:schemeClr val="bg2"/>
                </a:solidFill>
                <a:latin typeface="Montserrat" pitchFamily="2" charset="77"/>
              </a:rPr>
              <a:t>se centra en la escalabilidad, la facilidad de mantenimiento y la rápida ingestión de datos y la gobernanza de todas las fuentes de datos dentro de la empresa.</a:t>
            </a:r>
          </a:p>
          <a:p>
            <a:endParaRPr lang="en-US" sz="1600">
              <a:solidFill>
                <a:schemeClr val="bg2"/>
              </a:solidFill>
              <a:latin typeface="Montserrat" pitchFamily="2" charset="77"/>
            </a:endParaRPr>
          </a:p>
          <a:p>
            <a:r>
              <a:rPr lang="es-ES" sz="1600">
                <a:solidFill>
                  <a:schemeClr val="bg2"/>
                </a:solidFill>
                <a:latin typeface="Montserrat" pitchFamily="2" charset="77"/>
              </a:rPr>
              <a:t>Garantiza la accesibilidad a datos de calidad y reduce significativamente el umbral de la Inteligencia Empresarial y el Aprendizaje Automático, convirtiéndose en el siguiente paso para las empresas que quieran acceder y aprovechar sus datos de forma rápida y eficaz.</a:t>
            </a:r>
          </a:p>
          <a:p>
            <a:endParaRPr lang="es-ES" sz="1600">
              <a:solidFill>
                <a:schemeClr val="bg2"/>
              </a:solidFill>
              <a:latin typeface="Montserrat" pitchFamily="2" charset="77"/>
            </a:endParaRPr>
          </a:p>
          <a:p>
            <a:r>
              <a:rPr lang="en-US" sz="1600" err="1">
                <a:solidFill>
                  <a:schemeClr val="bg2"/>
                </a:solidFill>
                <a:latin typeface="Montserrat" pitchFamily="2" charset="77"/>
              </a:rPr>
              <a:t>sidra.dev</a:t>
            </a:r>
            <a:endParaRPr lang="en-US" sz="1600">
              <a:solidFill>
                <a:schemeClr val="bg2"/>
              </a:solidFill>
              <a:latin typeface="Montserrat" pitchFamily="2" charset="77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0CEECD0-1735-8448-B8F7-5E1567D2C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1755648"/>
            <a:ext cx="2209773" cy="8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13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 Products Wave En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productos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EE5FA67-B087-FC4A-AD05-F4B1E1D52016}"/>
              </a:ext>
            </a:extLst>
          </p:cNvPr>
          <p:cNvSpPr/>
          <p:nvPr userDrawn="1"/>
        </p:nvSpPr>
        <p:spPr>
          <a:xfrm>
            <a:off x="4940300" y="0"/>
            <a:ext cx="72517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C277C8D-BF3E-BF4E-8B5F-C5718290C27C}"/>
              </a:ext>
            </a:extLst>
          </p:cNvPr>
          <p:cNvSpPr/>
          <p:nvPr userDrawn="1"/>
        </p:nvSpPr>
        <p:spPr>
          <a:xfrm>
            <a:off x="6016752" y="2837202"/>
            <a:ext cx="52802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Montserrat" pitchFamily="2" charset="77"/>
              </a:rPr>
              <a:t>Nuestro </a:t>
            </a:r>
            <a:r>
              <a:rPr lang="es-ES" sz="1600" b="1">
                <a:solidFill>
                  <a:schemeClr val="bg2"/>
                </a:solidFill>
                <a:latin typeface="Montserrat" pitchFamily="2" charset="77"/>
              </a:rPr>
              <a:t>motor gráfico 3D multiplataforma especializado en la visualización de aplicaciones de negocios </a:t>
            </a:r>
            <a:r>
              <a:rPr lang="es-ES" sz="1600">
                <a:solidFill>
                  <a:schemeClr val="bg2"/>
                </a:solidFill>
                <a:latin typeface="Montserrat" pitchFamily="2" charset="77"/>
              </a:rPr>
              <a:t>incorpora la integración con una variedad de archivos incluyendo BIM, CATIA, STL, video en vivo, mapeo 3D y más.</a:t>
            </a:r>
          </a:p>
          <a:p>
            <a:endParaRPr lang="en-US" sz="1600">
              <a:solidFill>
                <a:schemeClr val="bg2"/>
              </a:solidFill>
              <a:latin typeface="Montserrat" pitchFamily="2" charset="77"/>
            </a:endParaRPr>
          </a:p>
          <a:p>
            <a:r>
              <a:rPr lang="en-US" sz="1600">
                <a:solidFill>
                  <a:schemeClr val="bg2"/>
                </a:solidFill>
                <a:latin typeface="Montserrat" pitchFamily="2" charset="77"/>
              </a:rPr>
              <a:t>Wave Engine </a:t>
            </a:r>
            <a:r>
              <a:rPr lang="es-ES" sz="1600" b="1">
                <a:solidFill>
                  <a:schemeClr val="bg2"/>
                </a:solidFill>
                <a:latin typeface="Montserrat" pitchFamily="2" charset="77"/>
              </a:rPr>
              <a:t>es gratuito, se adapta a cualquier plataforma </a:t>
            </a:r>
            <a:r>
              <a:rPr lang="es-ES" sz="1600">
                <a:solidFill>
                  <a:schemeClr val="bg2"/>
                </a:solidFill>
                <a:latin typeface="Montserrat" pitchFamily="2" charset="77"/>
              </a:rPr>
              <a:t>y está preparado para ser usado en Windows, MacOS, Linux, Android, iOS y Web.</a:t>
            </a:r>
          </a:p>
          <a:p>
            <a:endParaRPr lang="es-ES" sz="1600">
              <a:solidFill>
                <a:schemeClr val="bg2"/>
              </a:solidFill>
              <a:latin typeface="Montserrat" pitchFamily="2" charset="77"/>
            </a:endParaRPr>
          </a:p>
          <a:p>
            <a:r>
              <a:rPr lang="en-US" sz="1600">
                <a:solidFill>
                  <a:schemeClr val="bg2"/>
                </a:solidFill>
                <a:latin typeface="Montserrat" pitchFamily="2" charset="77"/>
              </a:rPr>
              <a:t>www.waveengine.net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678ADF-F9CB-204D-8D4A-D824F691B5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9743" y="1582667"/>
            <a:ext cx="1878433" cy="11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2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78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 Products Smart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productos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E5BC3A-D233-914E-ACE6-53E25C8D7F4E}"/>
              </a:ext>
            </a:extLst>
          </p:cNvPr>
          <p:cNvSpPr/>
          <p:nvPr userDrawn="1"/>
        </p:nvSpPr>
        <p:spPr>
          <a:xfrm>
            <a:off x="4940300" y="0"/>
            <a:ext cx="725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E9F14B-3F3F-9F4A-81E2-BB14403D670D}"/>
              </a:ext>
            </a:extLst>
          </p:cNvPr>
          <p:cNvSpPr/>
          <p:nvPr userDrawn="1"/>
        </p:nvSpPr>
        <p:spPr>
          <a:xfrm>
            <a:off x="6016751" y="2837202"/>
            <a:ext cx="53384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Una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solución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de cloud para IoT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Empresarial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y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escenarios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de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Inteligencia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Artificial </a:t>
            </a:r>
            <a:r>
              <a:rPr lang="es-ES" sz="1600" b="0">
                <a:solidFill>
                  <a:schemeClr val="bg2"/>
                </a:solidFill>
                <a:latin typeface="Montserrat" pitchFamily="2" charset="77"/>
              </a:rPr>
              <a:t>con un enfoque en desplegar un sistema de trabajo rápidamente mientras proporciona escalabilidad y facilidad de mantenimiento.</a:t>
            </a:r>
          </a:p>
          <a:p>
            <a:endParaRPr lang="en-US" sz="1600" b="1">
              <a:solidFill>
                <a:schemeClr val="bg2"/>
              </a:solidFill>
              <a:latin typeface="Montserrat" pitchFamily="2" charset="77"/>
            </a:endParaRPr>
          </a:p>
          <a:p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Gracias a Smart Concepts </a:t>
            </a:r>
            <a:r>
              <a:rPr lang="en-US" sz="1600" b="0" err="1">
                <a:solidFill>
                  <a:schemeClr val="bg2"/>
                </a:solidFill>
                <a:latin typeface="Montserrat" pitchFamily="2" charset="77"/>
              </a:rPr>
              <a:t>puedes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conectar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todos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tus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dispositivos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y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sensores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, </a:t>
            </a:r>
            <a:r>
              <a:rPr lang="en-US" sz="1600" b="0" err="1">
                <a:solidFill>
                  <a:schemeClr val="bg2"/>
                </a:solidFill>
                <a:latin typeface="Montserrat" pitchFamily="2" charset="77"/>
              </a:rPr>
              <a:t>organizar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0" err="1">
                <a:solidFill>
                  <a:schemeClr val="bg2"/>
                </a:solidFill>
                <a:latin typeface="Montserrat" pitchFamily="2" charset="77"/>
              </a:rPr>
              <a:t>millones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 de </a:t>
            </a:r>
            <a:r>
              <a:rPr lang="en-US" sz="1600" b="0" err="1">
                <a:solidFill>
                  <a:schemeClr val="bg2"/>
                </a:solidFill>
                <a:latin typeface="Montserrat" pitchFamily="2" charset="77"/>
              </a:rPr>
              <a:t>eventos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0" err="1">
                <a:solidFill>
                  <a:schemeClr val="bg2"/>
                </a:solidFill>
                <a:latin typeface="Montserrat" pitchFamily="2" charset="77"/>
              </a:rPr>
              <a:t>en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 Azure, </a:t>
            </a:r>
            <a:r>
              <a:rPr lang="es-ES" sz="1600" b="0">
                <a:solidFill>
                  <a:schemeClr val="bg2"/>
                </a:solidFill>
                <a:latin typeface="Montserrat" pitchFamily="2" charset="77"/>
              </a:rPr>
              <a:t>obteniendo información procesable en segundos y aumentando el valor de sus datos con Inteligencia Artificial.</a:t>
            </a:r>
          </a:p>
          <a:p>
            <a:endParaRPr lang="es-ES" sz="1600" b="0">
              <a:solidFill>
                <a:schemeClr val="bg2"/>
              </a:solidFill>
              <a:latin typeface="Montserrat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>
                <a:solidFill>
                  <a:schemeClr val="bg2"/>
                </a:solidFill>
                <a:latin typeface="Montserrat" pitchFamily="2" charset="77"/>
              </a:rPr>
              <a:t>www.smartconcepts.es</a:t>
            </a:r>
            <a:endParaRPr lang="es-ES" sz="1600" b="0" i="0" u="none">
              <a:solidFill>
                <a:schemeClr val="bg2"/>
              </a:solidFill>
              <a:latin typeface="Montserrat" pitchFamily="2" charset="77"/>
            </a:endParaRPr>
          </a:p>
          <a:p>
            <a:endParaRPr lang="es-ES" sz="1600" b="0">
              <a:solidFill>
                <a:schemeClr val="bg2"/>
              </a:solidFill>
              <a:latin typeface="Montserrat" pitchFamily="2" charset="77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D4E3D19-3A5B-034C-86CE-28159281B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5999" y="1920240"/>
            <a:ext cx="2220549" cy="66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234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 Training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2348151-0FA1-0242-B86C-1633F866BAF0}"/>
              </a:ext>
            </a:extLst>
          </p:cNvPr>
          <p:cNvSpPr/>
          <p:nvPr userDrawn="1"/>
        </p:nvSpPr>
        <p:spPr>
          <a:xfrm>
            <a:off x="4940300" y="0"/>
            <a:ext cx="7251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3920514" cy="1999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latin typeface="Montserrat" pitchFamily="2" charset="77"/>
              </a:rPr>
              <a:t>Nuestra </a:t>
            </a:r>
            <a:r>
              <a:rPr lang="es-ES" sz="5400" b="1" i="0">
                <a:solidFill>
                  <a:schemeClr val="accent1"/>
                </a:solidFill>
                <a:latin typeface="Montserrat" pitchFamily="2" charset="77"/>
              </a:rPr>
              <a:t>oferta de formación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5AD1D851-7E16-8243-92A5-BD45158F90FD}"/>
              </a:ext>
            </a:extLst>
          </p:cNvPr>
          <p:cNvSpPr txBox="1"/>
          <p:nvPr userDrawn="1"/>
        </p:nvSpPr>
        <p:spPr>
          <a:xfrm>
            <a:off x="7701468" y="1681004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NETCORE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A2EEAD8-7F80-B44A-B5FD-A23118418569}"/>
              </a:ext>
            </a:extLst>
          </p:cNvPr>
          <p:cNvSpPr txBox="1"/>
          <p:nvPr userDrawn="1"/>
        </p:nvSpPr>
        <p:spPr>
          <a:xfrm>
            <a:off x="9737711" y="1681004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DOMAIN DRIVEN </a:t>
            </a:r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DESIGN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40A96D3D-6EC6-074F-91B7-F16393620C07}"/>
              </a:ext>
            </a:extLst>
          </p:cNvPr>
          <p:cNvSpPr txBox="1"/>
          <p:nvPr userDrawn="1"/>
        </p:nvSpPr>
        <p:spPr>
          <a:xfrm>
            <a:off x="5665225" y="1681004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SHAREPOINT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8B10B93-57AC-CA4A-B5CE-EA6D4011B59C}"/>
              </a:ext>
            </a:extLst>
          </p:cNvPr>
          <p:cNvSpPr txBox="1"/>
          <p:nvPr userDrawn="1"/>
        </p:nvSpPr>
        <p:spPr>
          <a:xfrm>
            <a:off x="7701468" y="890048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SECURITY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B4C88C33-47F2-5944-9AC5-D2C808D9D167}"/>
              </a:ext>
            </a:extLst>
          </p:cNvPr>
          <p:cNvSpPr txBox="1"/>
          <p:nvPr userDrawn="1"/>
        </p:nvSpPr>
        <p:spPr>
          <a:xfrm>
            <a:off x="9737712" y="890048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AGILE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METHODS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4E77DDF-7CA1-954B-874C-DC649E1F564D}"/>
              </a:ext>
            </a:extLst>
          </p:cNvPr>
          <p:cNvSpPr txBox="1"/>
          <p:nvPr userDrawn="1"/>
        </p:nvSpPr>
        <p:spPr>
          <a:xfrm>
            <a:off x="5665225" y="890048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AZURE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SERVERLESS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9D649FB-1EDC-394D-830B-DE36093E29BD}"/>
              </a:ext>
            </a:extLst>
          </p:cNvPr>
          <p:cNvSpPr txBox="1"/>
          <p:nvPr userDrawn="1"/>
        </p:nvSpPr>
        <p:spPr>
          <a:xfrm>
            <a:off x="7701468" y="3262916"/>
            <a:ext cx="1729364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BACKEND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BEST PRACTICES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83B6E09-2602-1B4E-882B-27C50602DA39}"/>
              </a:ext>
            </a:extLst>
          </p:cNvPr>
          <p:cNvSpPr txBox="1"/>
          <p:nvPr userDrawn="1"/>
        </p:nvSpPr>
        <p:spPr>
          <a:xfrm>
            <a:off x="5665225" y="3262916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TESTING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E34CD56C-44B3-0B42-B895-1B61A56D853F}"/>
              </a:ext>
            </a:extLst>
          </p:cNvPr>
          <p:cNvSpPr txBox="1"/>
          <p:nvPr userDrawn="1"/>
        </p:nvSpPr>
        <p:spPr>
          <a:xfrm>
            <a:off x="7701468" y="2471960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CONTAINERS/DOCKER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59AD11B-4F42-ED46-8849-6992FB9849DB}"/>
              </a:ext>
            </a:extLst>
          </p:cNvPr>
          <p:cNvSpPr txBox="1"/>
          <p:nvPr userDrawn="1"/>
        </p:nvSpPr>
        <p:spPr>
          <a:xfrm>
            <a:off x="9737712" y="2471960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DEV</a:t>
            </a:r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OPS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0C30A950-DA05-A94E-B427-9F1D752F1913}"/>
              </a:ext>
            </a:extLst>
          </p:cNvPr>
          <p:cNvSpPr txBox="1"/>
          <p:nvPr userDrawn="1"/>
        </p:nvSpPr>
        <p:spPr>
          <a:xfrm>
            <a:off x="5665225" y="2471960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MICROSERVICES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1A666E11-2A85-B04F-B07A-39E76BC3599D}"/>
              </a:ext>
            </a:extLst>
          </p:cNvPr>
          <p:cNvSpPr txBox="1"/>
          <p:nvPr userDrawn="1"/>
        </p:nvSpPr>
        <p:spPr>
          <a:xfrm>
            <a:off x="7701468" y="4844828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IOT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3B075DD3-E2EC-FB41-A6EE-EED5BABAD674}"/>
              </a:ext>
            </a:extLst>
          </p:cNvPr>
          <p:cNvSpPr txBox="1"/>
          <p:nvPr userDrawn="1"/>
        </p:nvSpPr>
        <p:spPr>
          <a:xfrm>
            <a:off x="9737711" y="4844828"/>
            <a:ext cx="1729363" cy="5078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MACHINE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LEARNING &amp; ARTIFICIAL </a:t>
            </a:r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INTELLIGENCE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0B23B95-7078-D847-96E7-9F4DA59C13DF}"/>
              </a:ext>
            </a:extLst>
          </p:cNvPr>
          <p:cNvSpPr txBox="1"/>
          <p:nvPr userDrawn="1"/>
        </p:nvSpPr>
        <p:spPr>
          <a:xfrm>
            <a:off x="5665225" y="4844828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AZURE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MANAGEMENT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C6BFCFCC-25B8-2649-8EB9-05A5CF230CF6}"/>
              </a:ext>
            </a:extLst>
          </p:cNvPr>
          <p:cNvSpPr txBox="1"/>
          <p:nvPr userDrawn="1"/>
        </p:nvSpPr>
        <p:spPr>
          <a:xfrm>
            <a:off x="7701468" y="4053872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AZURE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IAAS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536ABBD2-5C1D-1147-B5CF-6ADA9D8A7B10}"/>
              </a:ext>
            </a:extLst>
          </p:cNvPr>
          <p:cNvSpPr txBox="1"/>
          <p:nvPr userDrawn="1"/>
        </p:nvSpPr>
        <p:spPr>
          <a:xfrm>
            <a:off x="9737710" y="3313584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GIT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B284C83-8B27-3246-9884-37BE4B4C8130}"/>
              </a:ext>
            </a:extLst>
          </p:cNvPr>
          <p:cNvSpPr txBox="1"/>
          <p:nvPr userDrawn="1"/>
        </p:nvSpPr>
        <p:spPr>
          <a:xfrm>
            <a:off x="5665225" y="4053872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POWER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BI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321D0909-E4B6-BF4E-B6F4-E9AE9D0A3786}"/>
              </a:ext>
            </a:extLst>
          </p:cNvPr>
          <p:cNvSpPr txBox="1"/>
          <p:nvPr userDrawn="1"/>
        </p:nvSpPr>
        <p:spPr>
          <a:xfrm>
            <a:off x="7701468" y="5635784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VUE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ADA5BA9E-1A4C-C54A-9E1E-DF5650815C4A}"/>
              </a:ext>
            </a:extLst>
          </p:cNvPr>
          <p:cNvSpPr txBox="1"/>
          <p:nvPr userDrawn="1"/>
        </p:nvSpPr>
        <p:spPr>
          <a:xfrm>
            <a:off x="9737712" y="5635784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REACT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217443A9-A552-6346-BD56-AF82AB19F95A}"/>
              </a:ext>
            </a:extLst>
          </p:cNvPr>
          <p:cNvSpPr txBox="1"/>
          <p:nvPr userDrawn="1"/>
        </p:nvSpPr>
        <p:spPr>
          <a:xfrm>
            <a:off x="5665225" y="5635784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ANGULAR</a:t>
            </a:r>
          </a:p>
        </p:txBody>
      </p:sp>
      <p:sp>
        <p:nvSpPr>
          <p:cNvPr id="26" name="CuadroTexto 58">
            <a:extLst>
              <a:ext uri="{FF2B5EF4-FFF2-40B4-BE49-F238E27FC236}">
                <a16:creationId xmlns:a16="http://schemas.microsoft.com/office/drawing/2014/main" id="{E700B004-D232-4760-9922-776E3765202F}"/>
              </a:ext>
            </a:extLst>
          </p:cNvPr>
          <p:cNvSpPr txBox="1"/>
          <p:nvPr userDrawn="1"/>
        </p:nvSpPr>
        <p:spPr>
          <a:xfrm>
            <a:off x="9751396" y="4041192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AZURE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PAAS</a:t>
            </a:r>
          </a:p>
        </p:txBody>
      </p:sp>
    </p:spTree>
    <p:extLst>
      <p:ext uri="{BB962C8B-B14F-4D97-AF65-F5344CB8AC3E}">
        <p14:creationId xmlns:p14="http://schemas.microsoft.com/office/powerpoint/2010/main" val="631939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 Pre-Closing Fram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15BFE8EE-7843-BC4D-9681-3A29F4186264}"/>
              </a:ext>
            </a:extLst>
          </p:cNvPr>
          <p:cNvSpPr/>
          <p:nvPr userDrawn="1"/>
        </p:nvSpPr>
        <p:spPr>
          <a:xfrm>
            <a:off x="2466109" y="0"/>
            <a:ext cx="97258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FA1121-9A14-E042-8105-9C44DD0C8F8E}"/>
              </a:ext>
            </a:extLst>
          </p:cNvPr>
          <p:cNvSpPr/>
          <p:nvPr userDrawn="1"/>
        </p:nvSpPr>
        <p:spPr>
          <a:xfrm>
            <a:off x="536713" y="228600"/>
            <a:ext cx="1669774" cy="7255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Montserrat" pitchFamily="2" charset="77"/>
            </a:endParaRPr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9AA8DBDE-7009-CE46-96DF-A5DBF83360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2466109" cy="1326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C655B-483A-424B-9261-9D411C7BDB10}"/>
              </a:ext>
            </a:extLst>
          </p:cNvPr>
          <p:cNvSpPr txBox="1"/>
          <p:nvPr userDrawn="1"/>
        </p:nvSpPr>
        <p:spPr>
          <a:xfrm>
            <a:off x="2954215" y="2274838"/>
            <a:ext cx="818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i="0">
                <a:solidFill>
                  <a:schemeClr val="tx2"/>
                </a:solidFill>
                <a:latin typeface="Montserrat" pitchFamily="2" charset="77"/>
                <a:cs typeface="Calibri" panose="020F0502020204030204" pitchFamily="34" charset="0"/>
              </a:rPr>
              <a:t>La</a:t>
            </a:r>
            <a:r>
              <a:rPr lang="en-US" sz="3600" b="0" i="0">
                <a:solidFill>
                  <a:schemeClr val="accent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accent1"/>
                </a:solidFill>
                <a:latin typeface="Montserrat" pitchFamily="2" charset="77"/>
                <a:cs typeface="Calibri" panose="020F0502020204030204" pitchFamily="34" charset="0"/>
              </a:rPr>
              <a:t>tecnología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se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mueve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extremadamente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rápido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Encontrar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>
                <a:solidFill>
                  <a:schemeClr val="accent1"/>
                </a:solidFill>
                <a:latin typeface="Montserrat" pitchFamily="2" charset="77"/>
                <a:cs typeface="Calibri" panose="020F0502020204030204" pitchFamily="34" charset="0"/>
              </a:rPr>
              <a:t>al socio </a:t>
            </a:r>
            <a:r>
              <a:rPr lang="en-US" sz="3600" b="0" i="0" err="1">
                <a:solidFill>
                  <a:schemeClr val="accent1"/>
                </a:solidFill>
                <a:latin typeface="Montserrat" pitchFamily="2" charset="77"/>
                <a:cs typeface="Calibri" panose="020F0502020204030204" pitchFamily="34" charset="0"/>
              </a:rPr>
              <a:t>adecuado</a:t>
            </a:r>
            <a:r>
              <a:rPr lang="en-US" sz="3600" b="0" i="0">
                <a:solidFill>
                  <a:schemeClr val="accent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te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ayudará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a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tener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vertaja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sobre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ello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5283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 Pre-Closing Fram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A5A572-2483-704B-B123-E7BC0BDDBBAF}"/>
              </a:ext>
            </a:extLst>
          </p:cNvPr>
          <p:cNvSpPr/>
          <p:nvPr userDrawn="1"/>
        </p:nvSpPr>
        <p:spPr>
          <a:xfrm>
            <a:off x="491705" y="129396"/>
            <a:ext cx="1656272" cy="957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8F176B3-72F8-0E40-8EF2-1A361B15B9ED}"/>
              </a:ext>
            </a:extLst>
          </p:cNvPr>
          <p:cNvSpPr txBox="1"/>
          <p:nvPr userDrawn="1"/>
        </p:nvSpPr>
        <p:spPr>
          <a:xfrm>
            <a:off x="965770" y="4750085"/>
            <a:ext cx="25753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0" i="0" err="1">
                <a:solidFill>
                  <a:schemeClr val="tx1"/>
                </a:solidFill>
                <a:latin typeface="Montserrat" pitchFamily="2" charset="77"/>
              </a:rPr>
              <a:t>www.plainconcepts.com</a:t>
            </a:r>
            <a:endParaRPr lang="es-ES" sz="1050" b="0" i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1B78AF9-AB8C-9B48-A00B-EF9D950A9C10}"/>
              </a:ext>
            </a:extLst>
          </p:cNvPr>
          <p:cNvSpPr txBox="1"/>
          <p:nvPr userDrawn="1"/>
        </p:nvSpPr>
        <p:spPr>
          <a:xfrm>
            <a:off x="965770" y="5263793"/>
            <a:ext cx="25753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0" i="0">
                <a:solidFill>
                  <a:schemeClr val="tx1"/>
                </a:solidFill>
                <a:latin typeface="Montserrat" pitchFamily="2" charset="77"/>
              </a:rPr>
              <a:t>Para más información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DEEA160-5BCC-EC48-B33B-FB3BF90166A4}"/>
              </a:ext>
            </a:extLst>
          </p:cNvPr>
          <p:cNvSpPr txBox="1"/>
          <p:nvPr userDrawn="1"/>
        </p:nvSpPr>
        <p:spPr>
          <a:xfrm>
            <a:off x="965770" y="5525403"/>
            <a:ext cx="25753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0" i="0" err="1">
                <a:solidFill>
                  <a:schemeClr val="tx1"/>
                </a:solidFill>
                <a:latin typeface="Montserrat" pitchFamily="2" charset="77"/>
              </a:rPr>
              <a:t>info@plainconcepts.com</a:t>
            </a:r>
            <a:endParaRPr lang="es-ES" sz="1050" b="0" i="0">
              <a:solidFill>
                <a:schemeClr val="tx1"/>
              </a:solidFill>
              <a:latin typeface="Montserrat" pitchFamily="2" charset="77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B90A012-C7A5-CC4B-B6F4-0387F0162B8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1786" y="5143928"/>
            <a:ext cx="2046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5BFE8EE-7843-BC4D-9681-3A29F4186264}"/>
              </a:ext>
            </a:extLst>
          </p:cNvPr>
          <p:cNvSpPr/>
          <p:nvPr userDrawn="1"/>
        </p:nvSpPr>
        <p:spPr>
          <a:xfrm>
            <a:off x="4940300" y="0"/>
            <a:ext cx="7251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9D6C6-A872-A540-9B20-7E38A37DF1D1}"/>
              </a:ext>
            </a:extLst>
          </p:cNvPr>
          <p:cNvSpPr txBox="1"/>
          <p:nvPr userDrawn="1"/>
        </p:nvSpPr>
        <p:spPr>
          <a:xfrm>
            <a:off x="5916612" y="1837016"/>
            <a:ext cx="5219701" cy="275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7200" b="1" i="0">
                <a:solidFill>
                  <a:schemeClr val="accent1"/>
                </a:solidFill>
                <a:latin typeface="Montserrat Bold" panose="00000800000000000000" pitchFamily="2" charset="0"/>
              </a:rPr>
              <a:t>Gracias</a:t>
            </a:r>
          </a:p>
          <a:p>
            <a:pPr marL="0" indent="0">
              <a:lnSpc>
                <a:spcPct val="80000"/>
              </a:lnSpc>
              <a:tabLst/>
            </a:pPr>
            <a:r>
              <a:rPr lang="es-ES" sz="7200" b="0" i="0">
                <a:latin typeface="Montserrat Bold" panose="00000800000000000000" pitchFamily="2" charset="0"/>
              </a:rPr>
              <a:t>por</a:t>
            </a:r>
            <a:br>
              <a:rPr lang="es-ES" sz="7200" b="0" i="0">
                <a:latin typeface="Montserrat Bold" panose="00000800000000000000" pitchFamily="2" charset="0"/>
              </a:rPr>
            </a:br>
            <a:r>
              <a:rPr lang="es-ES" sz="7200" b="0" i="0">
                <a:latin typeface="Montserrat Bold" panose="00000800000000000000" pitchFamily="2" charset="0"/>
              </a:rPr>
              <a:t>tu tiempo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F3F5BE-8D7D-0649-BD5B-986751474C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7740" y="638185"/>
            <a:ext cx="254000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3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8663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8852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Fram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A5A572-2483-704B-B123-E7BC0BDDBBAF}"/>
              </a:ext>
            </a:extLst>
          </p:cNvPr>
          <p:cNvSpPr/>
          <p:nvPr userDrawn="1"/>
        </p:nvSpPr>
        <p:spPr>
          <a:xfrm>
            <a:off x="491705" y="129396"/>
            <a:ext cx="1656272" cy="957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52E8A-8770-8948-9702-A7B222091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729" y="1882140"/>
            <a:ext cx="4445000" cy="309372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BC10E-02F1-9F42-8C19-B7838F51E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6613" y="1791017"/>
            <a:ext cx="5219700" cy="321786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5400" b="1" i="0">
                <a:solidFill>
                  <a:schemeClr val="tx2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/>
              <a:t>Sector name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11792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6600488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235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206479"/>
            <a:ext cx="87008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5373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927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732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3FFC4E20-EEE6-4843-B15E-50B737FB1C57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828861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ection 1 - Headline + Subhea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7" y="1255290"/>
            <a:ext cx="7336462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98BD89A-DBE5-A743-BB48-FF59E26F1E98}"/>
              </a:ext>
            </a:extLst>
          </p:cNvPr>
          <p:cNvSpPr txBox="1">
            <a:spLocks/>
          </p:cNvSpPr>
          <p:nvPr userDrawn="1"/>
        </p:nvSpPr>
        <p:spPr>
          <a:xfrm>
            <a:off x="913017" y="2938325"/>
            <a:ext cx="5182983" cy="3074849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800" b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1854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ection 2 - Headline + Small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754CDBBC-BA4C-8E4D-94D6-4BFAAB1660F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Picture Placeholder 29">
            <a:extLst>
              <a:ext uri="{FF2B5EF4-FFF2-40B4-BE49-F238E27FC236}">
                <a16:creationId xmlns:a16="http://schemas.microsoft.com/office/drawing/2014/main" id="{27A9BBD3-5341-2A41-90B9-FEAD016415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8075" y="-1"/>
            <a:ext cx="4733924" cy="6858001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255290"/>
            <a:ext cx="10558547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6283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ection 3 - Headline + Big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>
            <a:extLst>
              <a:ext uri="{FF2B5EF4-FFF2-40B4-BE49-F238E27FC236}">
                <a16:creationId xmlns:a16="http://schemas.microsoft.com/office/drawing/2014/main" id="{143C6071-2364-134C-9DAC-C4606E1E5E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502" y="0"/>
            <a:ext cx="7553498" cy="6858001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255290"/>
            <a:ext cx="10558547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6514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ection 4 - Top Headline + Image Full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>
            <a:extLst>
              <a:ext uri="{FF2B5EF4-FFF2-40B4-BE49-F238E27FC236}">
                <a16:creationId xmlns:a16="http://schemas.microsoft.com/office/drawing/2014/main" id="{143C6071-2364-134C-9DAC-C4606E1E5E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255290"/>
            <a:ext cx="4847704" cy="2173710"/>
          </a:xfrm>
          <a:prstGeom prst="rect">
            <a:avLst/>
          </a:prstGeom>
          <a:solidFill>
            <a:schemeClr val="accent1"/>
          </a:solidFill>
          <a:effectLst>
            <a:outerShdw sx="1000" sy="1000" algn="ctr" rotWithShape="0">
              <a:srgbClr val="000000"/>
            </a:outerShdw>
          </a:effectLst>
        </p:spPr>
        <p:txBody>
          <a:bodyPr lIns="0" rIns="0" anchor="t">
            <a:noAutofit/>
          </a:bodyPr>
          <a:lstStyle>
            <a:lvl1pPr marL="180000">
              <a:spcBef>
                <a:spcPts val="0"/>
              </a:spcBef>
              <a:defRPr sz="5400" b="1" i="0">
                <a:solidFill>
                  <a:schemeClr val="bg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5184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ection 5 - Bottom Headline + Image Full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>
            <a:extLst>
              <a:ext uri="{FF2B5EF4-FFF2-40B4-BE49-F238E27FC236}">
                <a16:creationId xmlns:a16="http://schemas.microsoft.com/office/drawing/2014/main" id="{143C6071-2364-134C-9DAC-C4606E1E5E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6362840" y="3769890"/>
            <a:ext cx="4847704" cy="2173710"/>
          </a:xfrm>
          <a:prstGeom prst="rect">
            <a:avLst/>
          </a:prstGeom>
          <a:solidFill>
            <a:schemeClr val="accent1"/>
          </a:solidFill>
          <a:effectLst>
            <a:outerShdw sx="1000" sy="1000" algn="ctr" rotWithShape="0">
              <a:srgbClr val="000000"/>
            </a:outerShdw>
          </a:effectLst>
        </p:spPr>
        <p:txBody>
          <a:bodyPr lIns="0" rIns="0" anchor="t">
            <a:noAutofit/>
          </a:bodyPr>
          <a:lstStyle>
            <a:lvl1pPr marL="180000">
              <a:spcBef>
                <a:spcPts val="0"/>
              </a:spcBef>
              <a:defRPr sz="5400" b="1" i="0">
                <a:solidFill>
                  <a:schemeClr val="bg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5739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1 - Headline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4275929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rgbClr val="FFFFF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1BCBC8-215D-974F-962B-7DA68F435B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96" y="357977"/>
            <a:ext cx="1006993" cy="5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195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1 + 2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52429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4485861" y="3935894"/>
            <a:ext cx="2926800" cy="292210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Rectangle 6"/>
          <p:cNvSpPr/>
          <p:nvPr userDrawn="1"/>
        </p:nvSpPr>
        <p:spPr>
          <a:xfrm>
            <a:off x="7412661" y="4524292"/>
            <a:ext cx="4779339" cy="2333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9685211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83258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2 + 2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4494882" y="-1"/>
            <a:ext cx="7697117" cy="48694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7337234" y="4869454"/>
            <a:ext cx="4854764" cy="198854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2887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head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6689035" y="1596812"/>
            <a:ext cx="5502964" cy="526118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550296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C54E2-5FBF-F746-A601-458B37BB2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3015" y="3776663"/>
            <a:ext cx="5502965" cy="245586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="0" i="0">
                <a:latin typeface="Montserrat" pitchFamily="2" charset="77"/>
              </a:defRPr>
            </a:lvl1pPr>
            <a:lvl2pPr>
              <a:buClr>
                <a:schemeClr val="accent1"/>
              </a:buClr>
              <a:defRPr sz="1800" b="0" i="0">
                <a:latin typeface="Montserrat" pitchFamily="2" charset="77"/>
              </a:defRPr>
            </a:lvl2pPr>
            <a:lvl3pPr>
              <a:buClr>
                <a:schemeClr val="accent1"/>
              </a:buClr>
              <a:defRPr sz="1800" b="0" i="0">
                <a:latin typeface="Montserrat" pitchFamily="2" charset="77"/>
              </a:defRPr>
            </a:lvl3pPr>
            <a:lvl4pPr>
              <a:buClr>
                <a:schemeClr val="accent1"/>
              </a:buClr>
              <a:defRPr sz="1800" b="0" i="0">
                <a:latin typeface="Montserrat" pitchFamily="2" charset="77"/>
              </a:defRPr>
            </a:lvl4pPr>
            <a:lvl5pPr>
              <a:buClr>
                <a:schemeClr val="accent1"/>
              </a:buCl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A83BDE54-F1F8-FB40-B988-1F050F249F1C}"/>
              </a:ext>
            </a:extLst>
          </p:cNvPr>
          <p:cNvSpPr txBox="1">
            <a:spLocks/>
          </p:cNvSpPr>
          <p:nvPr userDrawn="1"/>
        </p:nvSpPr>
        <p:spPr>
          <a:xfrm>
            <a:off x="913016" y="3148532"/>
            <a:ext cx="5502964" cy="40197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400" b="0" i="0">
                <a:latin typeface="Montserrat Medium" pitchFamily="2" charset="77"/>
              </a:rPr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3715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58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head + 3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295321" y="1"/>
            <a:ext cx="4896677" cy="3558209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550296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C54E2-5FBF-F746-A601-458B37BB2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0311" y="3776663"/>
            <a:ext cx="3152089" cy="245586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="0" i="0">
                <a:latin typeface="Montserrat" pitchFamily="2" charset="77"/>
              </a:defRPr>
            </a:lvl1pPr>
            <a:lvl2pPr>
              <a:buClr>
                <a:schemeClr val="accent1"/>
              </a:buClr>
              <a:defRPr sz="1800" b="0" i="0">
                <a:latin typeface="Montserrat" pitchFamily="2" charset="77"/>
              </a:defRPr>
            </a:lvl2pPr>
            <a:lvl3pPr>
              <a:buClr>
                <a:schemeClr val="accent1"/>
              </a:buClr>
              <a:defRPr sz="1800" b="0" i="0">
                <a:latin typeface="Montserrat" pitchFamily="2" charset="77"/>
              </a:defRPr>
            </a:lvl3pPr>
            <a:lvl4pPr>
              <a:buClr>
                <a:schemeClr val="accent1"/>
              </a:buClr>
              <a:defRPr sz="1800" b="0" i="0">
                <a:latin typeface="Montserrat" pitchFamily="2" charset="77"/>
              </a:defRPr>
            </a:lvl4pPr>
            <a:lvl5pPr>
              <a:buClr>
                <a:schemeClr val="accent1"/>
              </a:buCl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E97F88E0-75BB-EB40-969D-FF833F5449AF}"/>
              </a:ext>
            </a:extLst>
          </p:cNvPr>
          <p:cNvSpPr txBox="1">
            <a:spLocks/>
          </p:cNvSpPr>
          <p:nvPr userDrawn="1"/>
        </p:nvSpPr>
        <p:spPr>
          <a:xfrm>
            <a:off x="913016" y="3077744"/>
            <a:ext cx="5502964" cy="480466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000" b="1"/>
              <a:t>Click to edit Master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D5B9FB7-B8B4-EE46-A4CA-B14C2032DF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6155" y="3776663"/>
            <a:ext cx="3152089" cy="245586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="0" i="0">
                <a:latin typeface="Montserrat" pitchFamily="2" charset="77"/>
              </a:defRPr>
            </a:lvl1pPr>
            <a:lvl2pPr>
              <a:buClr>
                <a:schemeClr val="accent1"/>
              </a:buClr>
              <a:defRPr sz="1800" b="0" i="0">
                <a:latin typeface="Montserrat" pitchFamily="2" charset="77"/>
              </a:defRPr>
            </a:lvl2pPr>
            <a:lvl3pPr>
              <a:buClr>
                <a:schemeClr val="accent1"/>
              </a:buClr>
              <a:defRPr sz="1800" b="0" i="0">
                <a:latin typeface="Montserrat" pitchFamily="2" charset="77"/>
              </a:defRPr>
            </a:lvl3pPr>
            <a:lvl4pPr>
              <a:buClr>
                <a:schemeClr val="accent1"/>
              </a:buClr>
              <a:defRPr sz="1800" b="0" i="0">
                <a:latin typeface="Montserrat" pitchFamily="2" charset="77"/>
              </a:defRPr>
            </a:lvl4pPr>
            <a:lvl5pPr>
              <a:buClr>
                <a:schemeClr val="accent1"/>
              </a:buCl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66B95E2-7174-024B-9D52-66367BB832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4467" y="3776663"/>
            <a:ext cx="3152089" cy="245586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="0" i="0">
                <a:latin typeface="Montserrat" pitchFamily="2" charset="77"/>
              </a:defRPr>
            </a:lvl1pPr>
            <a:lvl2pPr>
              <a:buClr>
                <a:schemeClr val="accent1"/>
              </a:buClr>
              <a:defRPr sz="1800" b="0" i="0">
                <a:latin typeface="Montserrat" pitchFamily="2" charset="77"/>
              </a:defRPr>
            </a:lvl2pPr>
            <a:lvl3pPr>
              <a:buClr>
                <a:schemeClr val="accent1"/>
              </a:buClr>
              <a:defRPr sz="1800" b="0" i="0">
                <a:latin typeface="Montserrat" pitchFamily="2" charset="77"/>
              </a:defRPr>
            </a:lvl3pPr>
            <a:lvl4pPr>
              <a:buClr>
                <a:schemeClr val="accent1"/>
              </a:buClr>
              <a:defRPr sz="1800" b="0" i="0">
                <a:latin typeface="Montserrat" pitchFamily="2" charset="77"/>
              </a:defRPr>
            </a:lvl4pPr>
            <a:lvl5pPr>
              <a:buClr>
                <a:schemeClr val="accent1"/>
              </a:buCl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966125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Subhead + 2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4275929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Rectangle 5"/>
          <p:cNvSpPr/>
          <p:nvPr userDrawn="1"/>
        </p:nvSpPr>
        <p:spPr>
          <a:xfrm>
            <a:off x="5188945" y="1"/>
            <a:ext cx="700305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E2AD3-8FB3-2745-B3DE-E5BA293F3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7400" y="4416885"/>
            <a:ext cx="5702300" cy="1804528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2"/>
                </a:solidFill>
                <a:latin typeface="Montserrat" pitchFamily="2" charset="77"/>
              </a:defRPr>
            </a:lvl1pPr>
            <a:lvl2pPr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>
              <a:defRPr sz="2000" b="0" i="0">
                <a:solidFill>
                  <a:schemeClr val="bg2"/>
                </a:solidFill>
                <a:latin typeface="Montserrat" pitchFamily="2" charset="77"/>
              </a:defRPr>
            </a:lvl3pPr>
            <a:lvl4pPr>
              <a:defRPr sz="2000" b="0" i="0">
                <a:solidFill>
                  <a:schemeClr val="bg2"/>
                </a:solidFill>
                <a:latin typeface="Montserrat" pitchFamily="2" charset="77"/>
              </a:defRPr>
            </a:lvl4pPr>
            <a:lvl5pPr>
              <a:defRPr sz="20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1B4BB90-3C9F-4D4B-AC9A-4C34553CA4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7400" y="1192696"/>
            <a:ext cx="5702300" cy="20370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 algn="l">
              <a:buNone/>
              <a:defRPr b="0" i="0">
                <a:solidFill>
                  <a:schemeClr val="bg2"/>
                </a:solidFill>
                <a:latin typeface="Montserrat" pitchFamily="2" charset="77"/>
              </a:defRPr>
            </a:lvl2pPr>
            <a:lvl3pPr marL="914400" indent="0" algn="l">
              <a:buNone/>
              <a:defRPr b="0" i="0">
                <a:solidFill>
                  <a:schemeClr val="bg2"/>
                </a:solidFill>
                <a:latin typeface="Montserrat" pitchFamily="2" charset="77"/>
              </a:defRPr>
            </a:lvl3pPr>
            <a:lvl4pPr marL="1371600" indent="0" algn="l">
              <a:buNone/>
              <a:defRPr b="0" i="0">
                <a:solidFill>
                  <a:schemeClr val="bg2"/>
                </a:solidFill>
                <a:latin typeface="Montserrat" pitchFamily="2" charset="77"/>
              </a:defRPr>
            </a:lvl4pPr>
            <a:lvl5pPr marL="1828800" indent="0" algn="l">
              <a:buNone/>
              <a:defRPr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657653-A519-4D4E-95BB-05DBA4BFD1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7400" y="533400"/>
            <a:ext cx="5702300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>
                <a:solidFill>
                  <a:schemeClr val="bg2"/>
                </a:solidFill>
                <a:latin typeface="Montserrat SemiBold" pitchFamily="2" charset="77"/>
              </a:defRPr>
            </a:lvl1pPr>
            <a:lvl2pPr marL="4572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2pPr>
            <a:lvl3pPr marL="9144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3pPr>
            <a:lvl4pPr marL="13716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4pPr>
            <a:lvl5pPr marL="18288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A0BBCC10-4B20-5D4C-B21D-48A4E92CD7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7400" y="3743325"/>
            <a:ext cx="5702300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>
                <a:solidFill>
                  <a:schemeClr val="bg2"/>
                </a:solidFill>
                <a:latin typeface="Montserrat SemiBold" pitchFamily="2" charset="77"/>
              </a:defRPr>
            </a:lvl1pPr>
            <a:lvl2pPr marL="4572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2pPr>
            <a:lvl3pPr marL="9144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3pPr>
            <a:lvl4pPr marL="13716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4pPr>
            <a:lvl5pPr marL="18288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26997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188945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9265200" y="3935894"/>
            <a:ext cx="2926800" cy="292210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Rectangle 5"/>
          <p:cNvSpPr/>
          <p:nvPr userDrawn="1"/>
        </p:nvSpPr>
        <p:spPr>
          <a:xfrm>
            <a:off x="9265186" y="0"/>
            <a:ext cx="2926814" cy="39550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rgbClr val="FFFFF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B92C5-2BBA-934D-B907-8117F1118D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03850" y="1574780"/>
            <a:ext cx="3705225" cy="5013346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latin typeface="Montserrat" pitchFamily="2" charset="77"/>
              </a:defRPr>
            </a:lvl1pPr>
            <a:lvl2pPr>
              <a:buClr>
                <a:schemeClr val="accent1"/>
              </a:buClr>
              <a:defRPr>
                <a:latin typeface="Montserrat" pitchFamily="2" charset="77"/>
              </a:defRPr>
            </a:lvl2pPr>
            <a:lvl3pPr>
              <a:buClr>
                <a:schemeClr val="accent1"/>
              </a:buClr>
              <a:defRPr>
                <a:latin typeface="Montserrat" pitchFamily="2" charset="77"/>
              </a:defRPr>
            </a:lvl3pPr>
            <a:lvl4pPr>
              <a:buClr>
                <a:schemeClr val="accent1"/>
              </a:buClr>
              <a:defRPr>
                <a:latin typeface="Montserrat" pitchFamily="2" charset="77"/>
              </a:defRPr>
            </a:lvl4pPr>
            <a:lvl5pPr>
              <a:buClr>
                <a:schemeClr val="accent1"/>
              </a:buCl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63183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688116"/>
            <a:ext cx="12192000" cy="4169884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5563532" y="1596812"/>
            <a:ext cx="2926800" cy="21048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8879609" y="1596812"/>
            <a:ext cx="2926800" cy="21048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935887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688116"/>
            <a:ext cx="12192000" cy="4169884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903397" y="1596812"/>
            <a:ext cx="2926800" cy="21048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219474" y="1596812"/>
            <a:ext cx="2926800" cy="21048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7535550" y="1596812"/>
            <a:ext cx="2926800" cy="21048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08718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Images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3701681" y="0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5978500" y="2291508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3701681" y="4583016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96314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4847436" y="3935894"/>
            <a:ext cx="2926800" cy="292210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5203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003055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79451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4275929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75331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899711" y="3283025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2688116" y="3283025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688116" y="149462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2688116" y="507143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4476521" y="149462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29"/>
          <p:cNvSpPr>
            <a:spLocks noGrp="1"/>
          </p:cNvSpPr>
          <p:nvPr>
            <p:ph type="pic" sz="quarter" idx="17"/>
          </p:nvPr>
        </p:nvSpPr>
        <p:spPr>
          <a:xfrm>
            <a:off x="6264926" y="149462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18"/>
          </p:nvPr>
        </p:nvSpPr>
        <p:spPr>
          <a:xfrm>
            <a:off x="4476521" y="507143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6264926" y="507143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9"/>
          <p:cNvSpPr>
            <a:spLocks noGrp="1"/>
          </p:cNvSpPr>
          <p:nvPr>
            <p:ph type="pic" sz="quarter" idx="20"/>
          </p:nvPr>
        </p:nvSpPr>
        <p:spPr>
          <a:xfrm>
            <a:off x="8053331" y="3283025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841736" y="149462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Rectangle 14"/>
          <p:cNvSpPr/>
          <p:nvPr userDrawn="1"/>
        </p:nvSpPr>
        <p:spPr>
          <a:xfrm>
            <a:off x="4476521" y="0"/>
            <a:ext cx="3576810" cy="1494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68286FF-A180-1944-A7D2-006ED1AE8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96" y="357977"/>
            <a:ext cx="1006993" cy="5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51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892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-11017" y="2445743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2027105" y="2445743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065227" y="2445743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6103349" y="3029637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8141471" y="2445743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29"/>
          <p:cNvSpPr>
            <a:spLocks noGrp="1"/>
          </p:cNvSpPr>
          <p:nvPr>
            <p:ph type="pic" sz="quarter" idx="17"/>
          </p:nvPr>
        </p:nvSpPr>
        <p:spPr>
          <a:xfrm>
            <a:off x="10179593" y="2445743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Rectangle 9"/>
          <p:cNvSpPr/>
          <p:nvPr userDrawn="1"/>
        </p:nvSpPr>
        <p:spPr>
          <a:xfrm>
            <a:off x="-11017" y="4483865"/>
            <a:ext cx="12228732" cy="2374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913016" y="1639741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0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103349" y="11018"/>
            <a:ext cx="2038122" cy="3018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61378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Images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017745" y="-1"/>
            <a:ext cx="5174254" cy="424149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5684704" y="4241495"/>
            <a:ext cx="6507295" cy="261650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0" y="3371162"/>
            <a:ext cx="3591499" cy="174066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4510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976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rgbClr val="FFFFF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D6B3637-10B7-804C-943A-F9550783503F}"/>
              </a:ext>
            </a:extLst>
          </p:cNvPr>
          <p:cNvSpPr txBox="1">
            <a:spLocks/>
          </p:cNvSpPr>
          <p:nvPr userDrawn="1"/>
        </p:nvSpPr>
        <p:spPr>
          <a:xfrm>
            <a:off x="913016" y="4804996"/>
            <a:ext cx="10457349" cy="162562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0746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Imag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971801"/>
            <a:ext cx="12192000" cy="38862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167276"/>
            <a:ext cx="10536861" cy="760915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D6B3637-10B7-804C-943A-F9550783503F}"/>
              </a:ext>
            </a:extLst>
          </p:cNvPr>
          <p:cNvSpPr txBox="1">
            <a:spLocks/>
          </p:cNvSpPr>
          <p:nvPr userDrawn="1"/>
        </p:nvSpPr>
        <p:spPr>
          <a:xfrm>
            <a:off x="913017" y="2093543"/>
            <a:ext cx="10536860" cy="540327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5410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4273826" y="2971801"/>
            <a:ext cx="7918174" cy="38862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167276"/>
            <a:ext cx="10536861" cy="760915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D6B3637-10B7-804C-943A-F9550783503F}"/>
              </a:ext>
            </a:extLst>
          </p:cNvPr>
          <p:cNvSpPr txBox="1">
            <a:spLocks/>
          </p:cNvSpPr>
          <p:nvPr userDrawn="1"/>
        </p:nvSpPr>
        <p:spPr>
          <a:xfrm>
            <a:off x="913017" y="2093543"/>
            <a:ext cx="10536860" cy="540327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chemeClr val="tx1"/>
                </a:solidFill>
              </a:rPr>
              <a:t>Click to edit Master title style</a:t>
            </a:r>
          </a:p>
        </p:txBody>
      </p:sp>
      <p:sp>
        <p:nvSpPr>
          <p:cNvPr id="6" name="Picture Placeholder 29">
            <a:extLst>
              <a:ext uri="{FF2B5EF4-FFF2-40B4-BE49-F238E27FC236}">
                <a16:creationId xmlns:a16="http://schemas.microsoft.com/office/drawing/2014/main" id="{7B6A9D5C-C8BE-6144-90D6-77B35EA36C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971801"/>
            <a:ext cx="4273826" cy="38862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13996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368233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rgbClr val="FFFFF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66016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3 Images (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-34725" y="2511706"/>
            <a:ext cx="4085865" cy="273162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4051140" y="2511706"/>
            <a:ext cx="4085865" cy="273162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8137005" y="2511706"/>
            <a:ext cx="4085865" cy="273162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913016" y="1304075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0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1188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3 Images (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4837708" y="0"/>
            <a:ext cx="3577088" cy="228997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4837708" y="2289977"/>
            <a:ext cx="3577088" cy="228997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17"/>
          </p:nvPr>
        </p:nvSpPr>
        <p:spPr>
          <a:xfrm>
            <a:off x="4837708" y="4579954"/>
            <a:ext cx="3577088" cy="228997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414795" y="1"/>
            <a:ext cx="380291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38197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3472405"/>
            <a:ext cx="12217714" cy="3385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913016" y="1350375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0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913016" y="2490742"/>
            <a:ext cx="2627980" cy="296627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17"/>
          </p:nvPr>
        </p:nvSpPr>
        <p:spPr>
          <a:xfrm>
            <a:off x="3578003" y="2490742"/>
            <a:ext cx="2627980" cy="296627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18"/>
          </p:nvPr>
        </p:nvSpPr>
        <p:spPr>
          <a:xfrm>
            <a:off x="6242990" y="2490742"/>
            <a:ext cx="2627980" cy="296627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8907978" y="2472021"/>
            <a:ext cx="2627980" cy="296627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94654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6 Images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9"/>
          <p:cNvSpPr>
            <a:spLocks noGrp="1"/>
          </p:cNvSpPr>
          <p:nvPr>
            <p:ph type="pic" sz="quarter" idx="18"/>
          </p:nvPr>
        </p:nvSpPr>
        <p:spPr>
          <a:xfrm>
            <a:off x="9913200" y="0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9913200" y="2289599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29"/>
          <p:cNvSpPr>
            <a:spLocks noGrp="1"/>
          </p:cNvSpPr>
          <p:nvPr>
            <p:ph type="pic" sz="quarter" idx="20"/>
          </p:nvPr>
        </p:nvSpPr>
        <p:spPr>
          <a:xfrm>
            <a:off x="9913200" y="4579200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8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7622825" y="2289599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5332450" y="2289599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622825" y="4579200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97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95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913016" y="451363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913016" y="1181101"/>
            <a:ext cx="2187132" cy="218713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3186028" y="1181101"/>
            <a:ext cx="2187132" cy="218713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5459040" y="1181101"/>
            <a:ext cx="2187132" cy="218713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7732052" y="1181101"/>
            <a:ext cx="2187132" cy="218713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29"/>
          <p:cNvSpPr>
            <a:spLocks noGrp="1"/>
          </p:cNvSpPr>
          <p:nvPr>
            <p:ph type="pic" sz="quarter" idx="27"/>
          </p:nvPr>
        </p:nvSpPr>
        <p:spPr>
          <a:xfrm>
            <a:off x="10005066" y="1181101"/>
            <a:ext cx="2187132" cy="218713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08120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759615" y="1"/>
            <a:ext cx="54580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9"/>
          <p:cNvSpPr>
            <a:spLocks noGrp="1"/>
          </p:cNvSpPr>
          <p:nvPr>
            <p:ph type="pic" sz="quarter" idx="18"/>
          </p:nvPr>
        </p:nvSpPr>
        <p:spPr>
          <a:xfrm>
            <a:off x="8040821" y="949796"/>
            <a:ext cx="2312547" cy="4961358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3574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494881" y="1"/>
            <a:ext cx="772283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9"/>
          <p:cNvSpPr>
            <a:spLocks noGrp="1"/>
          </p:cNvSpPr>
          <p:nvPr>
            <p:ph type="pic" sz="quarter" idx="18"/>
          </p:nvPr>
        </p:nvSpPr>
        <p:spPr>
          <a:xfrm>
            <a:off x="8434521" y="949796"/>
            <a:ext cx="2312547" cy="4961358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5577021" y="949796"/>
            <a:ext cx="2312547" cy="4961358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728461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5043622" y="11811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9"/>
          <p:cNvSpPr>
            <a:spLocks noGrp="1"/>
          </p:cNvSpPr>
          <p:nvPr>
            <p:ph type="pic" sz="quarter" idx="20"/>
          </p:nvPr>
        </p:nvSpPr>
        <p:spPr>
          <a:xfrm>
            <a:off x="2351222" y="11811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-341178" y="11811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7736022" y="11811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10428422" y="11811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8204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4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20"/>
          </p:nvPr>
        </p:nvSpPr>
        <p:spPr>
          <a:xfrm>
            <a:off x="5665922" y="32004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5665922" y="-2320577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8415804" y="44323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415804" y="-1088677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26774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02" y="960618"/>
            <a:ext cx="3284098" cy="669537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866899" y="1816099"/>
            <a:ext cx="2848004" cy="50294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5993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86314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Smartphon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-412387"/>
            <a:ext cx="5359399" cy="9161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02" y="1633719"/>
            <a:ext cx="2064897" cy="4209756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368800" y="2171700"/>
            <a:ext cx="1790700" cy="31623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66256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53" y="-7703839"/>
            <a:ext cx="2935516" cy="2253236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494061" y="2414812"/>
            <a:ext cx="1829708" cy="2286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52105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64" y="836575"/>
            <a:ext cx="6764436" cy="5687364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134854" y="1170212"/>
            <a:ext cx="6244346" cy="35414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8751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94" y="1417527"/>
            <a:ext cx="7881706" cy="4627673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79254" y="1741712"/>
            <a:ext cx="5952246" cy="37319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45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63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54" y="913305"/>
            <a:ext cx="5343632" cy="750871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287254" y="1690912"/>
            <a:ext cx="4453646" cy="59417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0722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6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44619" y="3316697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195619" y="2313211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33919" y="136052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0473840" y="4051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59945" y="39103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56893" y="-24302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13822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Smartphone + 2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7" y="681218"/>
            <a:ext cx="2915798" cy="5944509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96591" y="14273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41391" y="14273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918893" y="14273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430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13619" y="2135303"/>
            <a:ext cx="2564762" cy="256476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699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3 Images (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434697" y="0"/>
            <a:ext cx="2140200" cy="305261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434697" y="3805384"/>
            <a:ext cx="2140200" cy="305261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040006" y="1902692"/>
            <a:ext cx="2140200" cy="305261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9540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4400" y="3232727"/>
            <a:ext cx="2669309" cy="362527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583709" y="0"/>
            <a:ext cx="2816947" cy="3232727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655" y="3232727"/>
            <a:ext cx="5791345" cy="362527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25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 (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06462" y="1"/>
            <a:ext cx="2447493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655" y="1"/>
            <a:ext cx="5791345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04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5078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1" y="342900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792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55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00557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85.xml"/><Relationship Id="rId47" Type="http://schemas.openxmlformats.org/officeDocument/2006/relationships/slideLayout" Target="../slideLayouts/slideLayout90.xml"/><Relationship Id="rId50" Type="http://schemas.openxmlformats.org/officeDocument/2006/relationships/slideLayout" Target="../slideLayouts/slideLayout93.xml"/><Relationship Id="rId55" Type="http://schemas.openxmlformats.org/officeDocument/2006/relationships/slideLayout" Target="../slideLayouts/slideLayout98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45" Type="http://schemas.openxmlformats.org/officeDocument/2006/relationships/slideLayout" Target="../slideLayouts/slideLayout88.xml"/><Relationship Id="rId53" Type="http://schemas.openxmlformats.org/officeDocument/2006/relationships/slideLayout" Target="../slideLayouts/slideLayout96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86.xml"/><Relationship Id="rId48" Type="http://schemas.openxmlformats.org/officeDocument/2006/relationships/slideLayout" Target="../slideLayouts/slideLayout91.xml"/><Relationship Id="rId56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1.xml"/><Relationship Id="rId51" Type="http://schemas.openxmlformats.org/officeDocument/2006/relationships/slideLayout" Target="../slideLayouts/slideLayout94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4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Relationship Id="rId54" Type="http://schemas.openxmlformats.org/officeDocument/2006/relationships/slideLayout" Target="../slideLayouts/slideLayout97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49" Type="http://schemas.openxmlformats.org/officeDocument/2006/relationships/slideLayout" Target="../slideLayouts/slideLayout92.xml"/><Relationship Id="rId57" Type="http://schemas.openxmlformats.org/officeDocument/2006/relationships/theme" Target="../theme/theme3.xml"/><Relationship Id="rId10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87.xml"/><Relationship Id="rId52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3F832-6AEC-4009-8192-16862B4EB6C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3603951-06CF-CF43-B369-D7BECCD0C672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760017" y="359900"/>
            <a:ext cx="995333" cy="5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1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727">
          <p15:clr>
            <a:srgbClr val="F26B43"/>
          </p15:clr>
        </p15:guide>
        <p15:guide id="4" pos="7015">
          <p15:clr>
            <a:srgbClr val="F26B43"/>
          </p15:clr>
        </p15:guide>
        <p15:guide id="5" pos="5473">
          <p15:clr>
            <a:srgbClr val="F26B43"/>
          </p15:clr>
        </p15:guide>
        <p15:guide id="6" pos="2230">
          <p15:clr>
            <a:srgbClr val="F26B43"/>
          </p15:clr>
        </p15:guide>
        <p15:guide id="7" pos="57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15C34A-87CB-AA4A-A1C0-F1E5717F9194}"/>
              </a:ext>
            </a:extLst>
          </p:cNvPr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760017" y="359900"/>
            <a:ext cx="995333" cy="5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6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3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10.png"/><Relationship Id="rId4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0.png"/><Relationship Id="rId7" Type="http://schemas.openxmlformats.org/officeDocument/2006/relationships/image" Target="../media/image11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9.png"/><Relationship Id="rId5" Type="http://schemas.openxmlformats.org/officeDocument/2006/relationships/image" Target="../media/image110.png"/><Relationship Id="rId4" Type="http://schemas.openxmlformats.org/officeDocument/2006/relationships/image" Target="../media/image1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0.png"/><Relationship Id="rId7" Type="http://schemas.openxmlformats.org/officeDocument/2006/relationships/image" Target="../media/image11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9.png"/><Relationship Id="rId5" Type="http://schemas.openxmlformats.org/officeDocument/2006/relationships/image" Target="../media/image110.png"/><Relationship Id="rId4" Type="http://schemas.openxmlformats.org/officeDocument/2006/relationships/image" Target="../media/image151.png"/><Relationship Id="rId9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0.png"/><Relationship Id="rId7" Type="http://schemas.openxmlformats.org/officeDocument/2006/relationships/image" Target="../media/image11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9.png"/><Relationship Id="rId5" Type="http://schemas.openxmlformats.org/officeDocument/2006/relationships/image" Target="../media/image110.png"/><Relationship Id="rId10" Type="http://schemas.openxmlformats.org/officeDocument/2006/relationships/image" Target="../media/image154.png"/><Relationship Id="rId4" Type="http://schemas.openxmlformats.org/officeDocument/2006/relationships/image" Target="../media/image151.png"/><Relationship Id="rId9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9.png"/><Relationship Id="rId5" Type="http://schemas.openxmlformats.org/officeDocument/2006/relationships/image" Target="../media/image156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61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68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7.png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11.png"/><Relationship Id="rId7" Type="http://schemas.openxmlformats.org/officeDocument/2006/relationships/image" Target="../media/image167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6.svg"/><Relationship Id="rId11" Type="http://schemas.openxmlformats.org/officeDocument/2006/relationships/image" Target="../media/image138.png"/><Relationship Id="rId5" Type="http://schemas.openxmlformats.org/officeDocument/2006/relationships/image" Target="../media/image165.png"/><Relationship Id="rId10" Type="http://schemas.openxmlformats.org/officeDocument/2006/relationships/image" Target="../media/image161.sv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3" Type="http://schemas.openxmlformats.org/officeDocument/2006/relationships/image" Target="../media/image16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66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3" Type="http://schemas.openxmlformats.org/officeDocument/2006/relationships/image" Target="../media/image16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66.svg"/><Relationship Id="rId9" Type="http://schemas.openxmlformats.org/officeDocument/2006/relationships/image" Target="../media/image17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3" Type="http://schemas.openxmlformats.org/officeDocument/2006/relationships/image" Target="../media/image16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10" Type="http://schemas.openxmlformats.org/officeDocument/2006/relationships/image" Target="../media/image174.png"/><Relationship Id="rId4" Type="http://schemas.openxmlformats.org/officeDocument/2006/relationships/image" Target="../media/image166.svg"/><Relationship Id="rId9" Type="http://schemas.openxmlformats.org/officeDocument/2006/relationships/image" Target="../media/image1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3" Type="http://schemas.openxmlformats.org/officeDocument/2006/relationships/image" Target="../media/image16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8.svg"/><Relationship Id="rId11" Type="http://schemas.openxmlformats.org/officeDocument/2006/relationships/image" Target="../media/image135.png"/><Relationship Id="rId5" Type="http://schemas.openxmlformats.org/officeDocument/2006/relationships/image" Target="../media/image167.png"/><Relationship Id="rId10" Type="http://schemas.openxmlformats.org/officeDocument/2006/relationships/image" Target="../media/image174.png"/><Relationship Id="rId4" Type="http://schemas.openxmlformats.org/officeDocument/2006/relationships/image" Target="../media/image166.svg"/><Relationship Id="rId9" Type="http://schemas.openxmlformats.org/officeDocument/2006/relationships/image" Target="../media/image1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mienbod/AspNetCoreIdentityFido2Mfa" TargetMode="External"/><Relationship Id="rId3" Type="http://schemas.openxmlformats.org/officeDocument/2006/relationships/hyperlink" Target="https://www.youtube.com/watch?v=sZ22YulJwao" TargetMode="External"/><Relationship Id="rId7" Type="http://schemas.openxmlformats.org/officeDocument/2006/relationships/hyperlink" Target="https://github.com/passwordless-lib/fido2-net-li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s://webauthn.guide/" TargetMode="External"/><Relationship Id="rId5" Type="http://schemas.openxmlformats.org/officeDocument/2006/relationships/hyperlink" Target="https://webauthn.io/" TargetMode="External"/><Relationship Id="rId4" Type="http://schemas.openxmlformats.org/officeDocument/2006/relationships/hyperlink" Target="https://medium.com/techanic/the-math-in-public-key-cryptography-in-simple-words-with-examples-e3a18cb4fa85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78660D-B6F1-8543-BFC4-92A7397AE5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13.12.203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9ADA15-C273-E142-9A11-3825DE4A68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dotnetmadrid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68F5B8D-EA11-5240-B201-1DE7F1057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sz="4800" dirty="0" err="1"/>
              <a:t>Passwordless</a:t>
            </a:r>
            <a:r>
              <a:rPr lang="es-ES" sz="4800" dirty="0"/>
              <a:t> – </a:t>
            </a:r>
            <a:r>
              <a:rPr lang="es-ES" sz="4800" dirty="0" err="1"/>
              <a:t>WebAuthn</a:t>
            </a:r>
            <a:r>
              <a:rPr lang="es-ES" sz="4800" dirty="0"/>
              <a:t> </a:t>
            </a:r>
            <a:r>
              <a:rPr lang="es-ES" sz="4800" dirty="0" err="1"/>
              <a:t>for</a:t>
            </a:r>
            <a:r>
              <a:rPr lang="es-ES" sz="4800" dirty="0"/>
              <a:t> </a:t>
            </a:r>
            <a:r>
              <a:rPr lang="es-ES" sz="4800" dirty="0" err="1"/>
              <a:t>.Net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80554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6EB08C-A8ED-940C-1292-AAFF9602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C0A1A9-90F6-B307-B2D9-71B94BCD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73" y="2355265"/>
            <a:ext cx="3992914" cy="42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83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6EB08C-A8ED-940C-1292-AAFF9602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C0A1A9-90F6-B307-B2D9-71B94BCD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73" y="2355265"/>
            <a:ext cx="3992914" cy="42687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56A408-A328-5B60-054C-A270E9A79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530" y="1692062"/>
            <a:ext cx="4757956" cy="39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8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6EB08C-A8ED-940C-1292-AAFF9602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C0A1A9-90F6-B307-B2D9-71B94BCD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73" y="2355265"/>
            <a:ext cx="3992914" cy="42687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56A408-A328-5B60-054C-A270E9A79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530" y="1692062"/>
            <a:ext cx="4757956" cy="39144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E8BE33-9969-591F-6A54-F88677E1F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284" y="3108973"/>
            <a:ext cx="7024366" cy="1542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6543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6EB08C-A8ED-940C-1292-AAFF9602F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C0A1A9-90F6-B307-B2D9-71B94BCDF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873" y="2355265"/>
            <a:ext cx="3992914" cy="42687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56A408-A328-5B60-054C-A270E9A79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530" y="1692062"/>
            <a:ext cx="4757956" cy="39144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E8BE33-9969-591F-6A54-F88677E1F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9284" y="3108973"/>
            <a:ext cx="7024366" cy="1542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8DC80B1F-860A-B2A6-BF8C-689FA4C4C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07" y="0"/>
            <a:ext cx="6697066" cy="669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2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5DCF396D-5B09-65F7-E06F-70279DA3FD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87504"/>
              </p:ext>
            </p:extLst>
          </p:nvPr>
        </p:nvGraphicFramePr>
        <p:xfrm>
          <a:off x="2298499" y="1996575"/>
          <a:ext cx="7595001" cy="2161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263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2" name="Marcador de contenido 5">
            <a:extLst>
              <a:ext uri="{FF2B5EF4-FFF2-40B4-BE49-F238E27FC236}">
                <a16:creationId xmlns:a16="http://schemas.microsoft.com/office/drawing/2014/main" id="{194B716B-271C-2C2A-D7F4-727FB9BA32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953993"/>
              </p:ext>
            </p:extLst>
          </p:nvPr>
        </p:nvGraphicFramePr>
        <p:xfrm>
          <a:off x="2298499" y="1964613"/>
          <a:ext cx="7595001" cy="2928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074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:a16="http://schemas.microsoft.com/office/drawing/2014/main" id="{D426116E-5654-8ADB-0A13-B3C82EDA3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08836"/>
              </p:ext>
            </p:extLst>
          </p:nvPr>
        </p:nvGraphicFramePr>
        <p:xfrm>
          <a:off x="2298499" y="1956948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36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:a16="http://schemas.microsoft.com/office/drawing/2014/main" id="{D426116E-5654-8ADB-0A13-B3C82EDA3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026632"/>
              </p:ext>
            </p:extLst>
          </p:nvPr>
        </p:nvGraphicFramePr>
        <p:xfrm>
          <a:off x="2298499" y="1956948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923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:a16="http://schemas.microsoft.com/office/drawing/2014/main" id="{D426116E-5654-8ADB-0A13-B3C82EDA3070}"/>
              </a:ext>
            </a:extLst>
          </p:cNvPr>
          <p:cNvGraphicFramePr>
            <a:graphicFrameLocks/>
          </p:cNvGraphicFramePr>
          <p:nvPr/>
        </p:nvGraphicFramePr>
        <p:xfrm>
          <a:off x="2298499" y="1956948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838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E64043-1960-9C41-E850-6B794500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380" y="1713882"/>
            <a:ext cx="5037240" cy="48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3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0929EBF-2631-0045-BA6D-1F7315CED3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Rubén Gómez García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5D7CE4-BC2D-3641-83B4-3B8E0C3249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enginieer</a:t>
            </a:r>
            <a:endParaRPr lang="es-ES" dirty="0"/>
          </a:p>
        </p:txBody>
      </p:sp>
      <p:pic>
        <p:nvPicPr>
          <p:cNvPr id="9" name="Marcador de posición de imagen 8" descr="Foto en blanco y negro de un hombre sonriendo&#10;&#10;Descripción generada automáticamente">
            <a:extLst>
              <a:ext uri="{FF2B5EF4-FFF2-40B4-BE49-F238E27FC236}">
                <a16:creationId xmlns:a16="http://schemas.microsoft.com/office/drawing/2014/main" id="{EDF690FC-8C31-642D-99BD-49822F0B56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2" r="1266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FE8CDBD-0504-A843-8226-DFCD37F15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@RubenGomGar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75E46797-F5ED-5D3A-A8B3-001F181DFAC2}"/>
              </a:ext>
            </a:extLst>
          </p:cNvPr>
          <p:cNvSpPr txBox="1">
            <a:spLocks/>
          </p:cNvSpPr>
          <p:nvPr/>
        </p:nvSpPr>
        <p:spPr>
          <a:xfrm>
            <a:off x="4007263" y="4920421"/>
            <a:ext cx="7129050" cy="3583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gomez.garcia.ruben@gmail.com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1AE8F8F0-C7F5-B768-E10A-362863CAE5DB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</p:spTree>
    <p:extLst>
      <p:ext uri="{BB962C8B-B14F-4D97-AF65-F5344CB8AC3E}">
        <p14:creationId xmlns:p14="http://schemas.microsoft.com/office/powerpoint/2010/main" val="357302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8677551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 – 2FA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C19E1745-321D-66F4-49C1-DE27DCB5B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71" y="3020952"/>
            <a:ext cx="1103552" cy="1103552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C31A5C4C-45EB-5DA1-2BD0-E8C9E6B4C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056" y="2978449"/>
            <a:ext cx="1188558" cy="1188558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00C3278-800E-8DC8-4860-2925F50B4C26}"/>
              </a:ext>
            </a:extLst>
          </p:cNvPr>
          <p:cNvSpPr/>
          <p:nvPr/>
        </p:nvSpPr>
        <p:spPr>
          <a:xfrm>
            <a:off x="3834639" y="2062071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7EC3B7-C647-E9F3-DA2F-94BAA7EB841C}"/>
              </a:ext>
            </a:extLst>
          </p:cNvPr>
          <p:cNvSpPr txBox="1"/>
          <p:nvPr/>
        </p:nvSpPr>
        <p:spPr>
          <a:xfrm>
            <a:off x="4645613" y="2632824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12FB9A07-758B-3DD2-2A40-ECDB765DDB33}"/>
              </a:ext>
            </a:extLst>
          </p:cNvPr>
          <p:cNvSpPr/>
          <p:nvPr/>
        </p:nvSpPr>
        <p:spPr>
          <a:xfrm rot="10800000">
            <a:off x="3902267" y="3257227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118A725-3685-1903-56F5-3D41AFFDB611}"/>
              </a:ext>
            </a:extLst>
          </p:cNvPr>
          <p:cNvSpPr txBox="1"/>
          <p:nvPr/>
        </p:nvSpPr>
        <p:spPr>
          <a:xfrm>
            <a:off x="4645613" y="3829593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Envía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367BB615-EDDA-A3DD-9D2B-7BA0EB0767D9}"/>
              </a:ext>
            </a:extLst>
          </p:cNvPr>
          <p:cNvSpPr/>
          <p:nvPr/>
        </p:nvSpPr>
        <p:spPr>
          <a:xfrm>
            <a:off x="3902266" y="4167007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47EB3DF-D524-E3AC-B943-F6C0DBC0E48A}"/>
              </a:ext>
            </a:extLst>
          </p:cNvPr>
          <p:cNvSpPr txBox="1"/>
          <p:nvPr/>
        </p:nvSpPr>
        <p:spPr>
          <a:xfrm>
            <a:off x="4713240" y="4737760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Code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: 613615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559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8868937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 – 2FA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C19E1745-321D-66F4-49C1-DE27DCB5B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71" y="3020952"/>
            <a:ext cx="1103552" cy="1103552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C31A5C4C-45EB-5DA1-2BD0-E8C9E6B4C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056" y="2978449"/>
            <a:ext cx="1188558" cy="1188558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00C3278-800E-8DC8-4860-2925F50B4C26}"/>
              </a:ext>
            </a:extLst>
          </p:cNvPr>
          <p:cNvSpPr/>
          <p:nvPr/>
        </p:nvSpPr>
        <p:spPr>
          <a:xfrm>
            <a:off x="3834639" y="2062071"/>
            <a:ext cx="3657600" cy="570753"/>
          </a:xfrm>
          <a:prstGeom prst="rightArrow">
            <a:avLst/>
          </a:prstGeom>
          <a:solidFill>
            <a:srgbClr val="87101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7EC3B7-C647-E9F3-DA2F-94BAA7EB841C}"/>
              </a:ext>
            </a:extLst>
          </p:cNvPr>
          <p:cNvSpPr txBox="1"/>
          <p:nvPr/>
        </p:nvSpPr>
        <p:spPr>
          <a:xfrm>
            <a:off x="4645613" y="2632824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12FB9A07-758B-3DD2-2A40-ECDB765DDB33}"/>
              </a:ext>
            </a:extLst>
          </p:cNvPr>
          <p:cNvSpPr/>
          <p:nvPr/>
        </p:nvSpPr>
        <p:spPr>
          <a:xfrm rot="10800000">
            <a:off x="3902267" y="3257227"/>
            <a:ext cx="3657600" cy="570753"/>
          </a:xfrm>
          <a:prstGeom prst="rightArrow">
            <a:avLst/>
          </a:prstGeom>
          <a:solidFill>
            <a:srgbClr val="87101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118A725-3685-1903-56F5-3D41AFFDB611}"/>
              </a:ext>
            </a:extLst>
          </p:cNvPr>
          <p:cNvSpPr txBox="1"/>
          <p:nvPr/>
        </p:nvSpPr>
        <p:spPr>
          <a:xfrm>
            <a:off x="4645613" y="3829593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Envía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367BB615-EDDA-A3DD-9D2B-7BA0EB0767D9}"/>
              </a:ext>
            </a:extLst>
          </p:cNvPr>
          <p:cNvSpPr/>
          <p:nvPr/>
        </p:nvSpPr>
        <p:spPr>
          <a:xfrm>
            <a:off x="3902266" y="4167007"/>
            <a:ext cx="3657600" cy="570753"/>
          </a:xfrm>
          <a:prstGeom prst="rightArrow">
            <a:avLst/>
          </a:prstGeom>
          <a:solidFill>
            <a:srgbClr val="87101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47EB3DF-D524-E3AC-B943-F6C0DBC0E48A}"/>
              </a:ext>
            </a:extLst>
          </p:cNvPr>
          <p:cNvSpPr txBox="1"/>
          <p:nvPr/>
        </p:nvSpPr>
        <p:spPr>
          <a:xfrm>
            <a:off x="4713240" y="4737760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613615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AFD97C7A-F520-21E7-1811-16394E446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85" y="5308513"/>
            <a:ext cx="1188557" cy="11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8943365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 - MFA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2D3F245-0ADA-B4CB-9648-CA40ADD5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056" y="2734496"/>
            <a:ext cx="1188558" cy="1188558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4D844AE8-B88D-1425-FDF3-AFFDB8911666}"/>
              </a:ext>
            </a:extLst>
          </p:cNvPr>
          <p:cNvSpPr/>
          <p:nvPr/>
        </p:nvSpPr>
        <p:spPr>
          <a:xfrm>
            <a:off x="3834639" y="1818118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3CD99F-167B-70F5-64E5-1EF84320B194}"/>
              </a:ext>
            </a:extLst>
          </p:cNvPr>
          <p:cNvSpPr txBox="1"/>
          <p:nvPr/>
        </p:nvSpPr>
        <p:spPr>
          <a:xfrm>
            <a:off x="4645613" y="2388871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111E0963-4884-AE29-B6E3-ACB3F33FBC8C}"/>
              </a:ext>
            </a:extLst>
          </p:cNvPr>
          <p:cNvSpPr/>
          <p:nvPr/>
        </p:nvSpPr>
        <p:spPr>
          <a:xfrm rot="10800000">
            <a:off x="3902267" y="3013274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908D7914-0064-3D89-A231-866721F40481}"/>
              </a:ext>
            </a:extLst>
          </p:cNvPr>
          <p:cNvSpPr/>
          <p:nvPr/>
        </p:nvSpPr>
        <p:spPr>
          <a:xfrm>
            <a:off x="3902267" y="3659605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2C2402-7F0C-E250-0DBB-888DBD5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848" y="4262078"/>
            <a:ext cx="738232" cy="12237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DFECEF0-4842-46AC-FC34-2E2695B2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149" y="4262078"/>
            <a:ext cx="725485" cy="12646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54DC40E-D500-21C9-6F5C-66794F35F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703" y="4540203"/>
            <a:ext cx="725485" cy="98648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F50886-E053-9D7A-AB8A-0B533D455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849" y="5477073"/>
            <a:ext cx="3354484" cy="6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98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8932733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 - MFA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1C431602-624F-17F8-D101-FAFE68BD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70" y="3178739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7CEC1A0F-BB01-D8A6-B3B3-C1BBCFE26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55" y="3136236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E88F85D2-47EF-731B-0629-CF3687094A7E}"/>
              </a:ext>
            </a:extLst>
          </p:cNvPr>
          <p:cNvSpPr/>
          <p:nvPr/>
        </p:nvSpPr>
        <p:spPr>
          <a:xfrm>
            <a:off x="3776738" y="2219858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DDD0290-E318-3369-95C7-8A41A5AADD61}"/>
              </a:ext>
            </a:extLst>
          </p:cNvPr>
          <p:cNvSpPr txBox="1"/>
          <p:nvPr/>
        </p:nvSpPr>
        <p:spPr>
          <a:xfrm>
            <a:off x="4587712" y="2790611"/>
            <a:ext cx="225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@domain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B568740F-15A4-9E5C-2931-9D8847DA0BE6}"/>
              </a:ext>
            </a:extLst>
          </p:cNvPr>
          <p:cNvSpPr/>
          <p:nvPr/>
        </p:nvSpPr>
        <p:spPr>
          <a:xfrm rot="10800000">
            <a:off x="3834639" y="3152611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4F42A7D-A935-B1FB-F26C-924D5F4B93FF}"/>
              </a:ext>
            </a:extLst>
          </p:cNvPr>
          <p:cNvSpPr/>
          <p:nvPr/>
        </p:nvSpPr>
        <p:spPr>
          <a:xfrm>
            <a:off x="3834639" y="3707918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225185C-0417-2074-E2BE-9145F0B3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09" y="4324794"/>
            <a:ext cx="781020" cy="71593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E67E724-1F6B-CF79-52E8-D2F6035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088" y="4359665"/>
            <a:ext cx="686580" cy="6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79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5" name="i-stole-a-microsoft-365-account-here-s-how_4NgqdnYg">
            <a:hlinkClick r:id="" action="ppaction://media"/>
            <a:extLst>
              <a:ext uri="{FF2B5EF4-FFF2-40B4-BE49-F238E27FC236}">
                <a16:creationId xmlns:a16="http://schemas.microsoft.com/office/drawing/2014/main" id="{E78EABA6-9B64-5778-F326-FECD38518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E3BC61D8-ADCE-9EDA-33B8-F96A8B6B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04" y="2758867"/>
            <a:ext cx="1103552" cy="1103552"/>
          </a:xfrm>
          <a:prstGeom prst="rect">
            <a:avLst/>
          </a:prstGeom>
        </p:spPr>
      </p:pic>
      <p:pic>
        <p:nvPicPr>
          <p:cNvPr id="5" name="Imagen 4" descr="Forma&#10;&#10;Descripción generada automáticamente con confianza baja">
            <a:extLst>
              <a:ext uri="{FF2B5EF4-FFF2-40B4-BE49-F238E27FC236}">
                <a16:creationId xmlns:a16="http://schemas.microsoft.com/office/drawing/2014/main" id="{0CEDE3D0-3A2A-92DC-8D2E-1A377DAE9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42" y="2834721"/>
            <a:ext cx="1188558" cy="1188558"/>
          </a:xfrm>
          <a:prstGeom prst="rect">
            <a:avLst/>
          </a:prstGeom>
        </p:spPr>
      </p:pic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D1E3586C-527A-03A6-E510-10E18385B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58" y="3649717"/>
            <a:ext cx="1795957" cy="1795957"/>
          </a:xfrm>
          <a:prstGeom prst="rect">
            <a:avLst/>
          </a:prstGeom>
        </p:spPr>
      </p:pic>
      <p:sp>
        <p:nvSpPr>
          <p:cNvPr id="7" name="Signo más 6">
            <a:extLst>
              <a:ext uri="{FF2B5EF4-FFF2-40B4-BE49-F238E27FC236}">
                <a16:creationId xmlns:a16="http://schemas.microsoft.com/office/drawing/2014/main" id="{E66270B3-B9D5-9D24-C892-D34DBDD78CB2}"/>
              </a:ext>
            </a:extLst>
          </p:cNvPr>
          <p:cNvSpPr/>
          <p:nvPr/>
        </p:nvSpPr>
        <p:spPr>
          <a:xfrm>
            <a:off x="3779256" y="3086289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 igual a 7">
            <a:extLst>
              <a:ext uri="{FF2B5EF4-FFF2-40B4-BE49-F238E27FC236}">
                <a16:creationId xmlns:a16="http://schemas.microsoft.com/office/drawing/2014/main" id="{68CC5854-0151-CE31-9A92-72B7D050AC2B}"/>
              </a:ext>
            </a:extLst>
          </p:cNvPr>
          <p:cNvSpPr/>
          <p:nvPr/>
        </p:nvSpPr>
        <p:spPr>
          <a:xfrm>
            <a:off x="6719083" y="3208282"/>
            <a:ext cx="689646" cy="441435"/>
          </a:xfrm>
          <a:prstGeom prst="mathEqual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F795EE94-E23B-2F16-123B-72BEB0535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04" y="2834721"/>
            <a:ext cx="1188558" cy="11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9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FBE382E7-02F3-DEA7-82B0-638C52C52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26" y="2758868"/>
            <a:ext cx="1103552" cy="1103552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5B757987-3CC6-0077-FC5A-251525F54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42" y="2834721"/>
            <a:ext cx="1188558" cy="1188558"/>
          </a:xfrm>
          <a:prstGeom prst="rect">
            <a:avLst/>
          </a:prstGeom>
        </p:spPr>
      </p:pic>
      <p:pic>
        <p:nvPicPr>
          <p:cNvPr id="5" name="Imagen 4" descr="Forma&#10;&#10;Descripción generada automáticamente con confianza baja">
            <a:extLst>
              <a:ext uri="{FF2B5EF4-FFF2-40B4-BE49-F238E27FC236}">
                <a16:creationId xmlns:a16="http://schemas.microsoft.com/office/drawing/2014/main" id="{8914D5DF-16EE-DB49-E157-E1E052DE4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23" y="3537424"/>
            <a:ext cx="1795957" cy="1795957"/>
          </a:xfrm>
          <a:prstGeom prst="rect">
            <a:avLst/>
          </a:prstGeom>
        </p:spPr>
      </p:pic>
      <p:sp>
        <p:nvSpPr>
          <p:cNvPr id="6" name="Signo más 5">
            <a:extLst>
              <a:ext uri="{FF2B5EF4-FFF2-40B4-BE49-F238E27FC236}">
                <a16:creationId xmlns:a16="http://schemas.microsoft.com/office/drawing/2014/main" id="{56DBC1AA-4287-3ABF-4709-A6B098213478}"/>
              </a:ext>
            </a:extLst>
          </p:cNvPr>
          <p:cNvSpPr/>
          <p:nvPr/>
        </p:nvSpPr>
        <p:spPr>
          <a:xfrm>
            <a:off x="3775678" y="3086290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 igual a 6">
            <a:extLst>
              <a:ext uri="{FF2B5EF4-FFF2-40B4-BE49-F238E27FC236}">
                <a16:creationId xmlns:a16="http://schemas.microsoft.com/office/drawing/2014/main" id="{DC8DCE69-59A1-ADA1-56CD-172DF739D6CF}"/>
              </a:ext>
            </a:extLst>
          </p:cNvPr>
          <p:cNvSpPr/>
          <p:nvPr/>
        </p:nvSpPr>
        <p:spPr>
          <a:xfrm>
            <a:off x="6715505" y="3208283"/>
            <a:ext cx="689646" cy="441435"/>
          </a:xfrm>
          <a:prstGeom prst="mathEqual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B0AB1A65-5075-D4C2-820A-E463BD983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12" y="2904768"/>
            <a:ext cx="1048463" cy="10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1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Criptografía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Autenticación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criptografía</a:t>
            </a:r>
            <a:r>
              <a:rPr lang="en-US" dirty="0">
                <a:solidFill>
                  <a:schemeClr val="tx1"/>
                </a:solidFill>
              </a:rPr>
              <a:t> de clave </a:t>
            </a:r>
            <a:r>
              <a:rPr lang="en-US" dirty="0" err="1">
                <a:solidFill>
                  <a:schemeClr val="tx1"/>
                </a:solidFill>
              </a:rPr>
              <a:t>pública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2" name="Graphic 6" descr="Cadena de bloques con relleno sólido">
            <a:extLst>
              <a:ext uri="{FF2B5EF4-FFF2-40B4-BE49-F238E27FC236}">
                <a16:creationId xmlns:a16="http://schemas.microsoft.com/office/drawing/2014/main" id="{6D6A5D5E-C69D-88B1-001B-FE10C206B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4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Criptografía clave pública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3EBAECAA-772E-D02E-0BF9-615511F57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44" y="2370664"/>
            <a:ext cx="877214" cy="877214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DD455153-9842-4389-1694-FDD4ABA16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87" y="4205453"/>
            <a:ext cx="877214" cy="87721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65B51DF-D9C9-8FB1-BC9D-091E750B42E7}"/>
              </a:ext>
            </a:extLst>
          </p:cNvPr>
          <p:cNvSpPr txBox="1"/>
          <p:nvPr/>
        </p:nvSpPr>
        <p:spPr>
          <a:xfrm>
            <a:off x="3566284" y="4444005"/>
            <a:ext cx="1242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/>
              <a:t>Public</a:t>
            </a:r>
            <a:r>
              <a:rPr lang="es-ES" sz="2000" dirty="0"/>
              <a:t> Key</a:t>
            </a:r>
            <a:endParaRPr lang="en-US" sz="20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CB6C6D1-BC09-4584-3C34-04B267A50EBA}"/>
              </a:ext>
            </a:extLst>
          </p:cNvPr>
          <p:cNvSpPr txBox="1"/>
          <p:nvPr/>
        </p:nvSpPr>
        <p:spPr>
          <a:xfrm>
            <a:off x="3561716" y="2809271"/>
            <a:ext cx="1339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/>
              <a:t>Private</a:t>
            </a:r>
            <a:r>
              <a:rPr lang="es-ES" sz="2000" dirty="0"/>
              <a:t> Key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1639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s-ES" dirty="0"/>
          </a:p>
        </p:txBody>
      </p:sp>
      <p:graphicFrame>
        <p:nvGraphicFramePr>
          <p:cNvPr id="43" name="Marcador de contenido 11">
            <a:extLst>
              <a:ext uri="{FF2B5EF4-FFF2-40B4-BE49-F238E27FC236}">
                <a16:creationId xmlns:a16="http://schemas.microsoft.com/office/drawing/2014/main" id="{8DC0BE72-F9B4-C3E3-037C-5BDEDA4C9D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863050"/>
              </p:ext>
            </p:extLst>
          </p:nvPr>
        </p:nvGraphicFramePr>
        <p:xfrm>
          <a:off x="576666" y="1334814"/>
          <a:ext cx="6959260" cy="518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8" name="CuadroTexto 47">
            <a:extLst>
              <a:ext uri="{FF2B5EF4-FFF2-40B4-BE49-F238E27FC236}">
                <a16:creationId xmlns:a16="http://schemas.microsoft.com/office/drawing/2014/main" id="{525331FD-B11E-D9DD-0291-27D63DD2738E}"/>
              </a:ext>
            </a:extLst>
          </p:cNvPr>
          <p:cNvSpPr txBox="1"/>
          <p:nvPr/>
        </p:nvSpPr>
        <p:spPr>
          <a:xfrm>
            <a:off x="1519270" y="5795041"/>
            <a:ext cx="593598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7566" tIns="77566" rIns="77566" bIns="77566" numCol="1" spcCol="1270" anchor="ctr" anchorCtr="0">
            <a:noAutofit/>
          </a:bodyPr>
          <a:lstStyle>
            <a:lvl1pPr>
              <a:lnSpc>
                <a:spcPct val="100000"/>
              </a:lnSpc>
              <a:buClrTx/>
              <a:buSzTx/>
              <a:buFontTx/>
              <a:buAutoNum type="arabicPeriod"/>
              <a:defRPr>
                <a:solidFill>
                  <a:srgbClr val="171717"/>
                </a:solidFill>
                <a:latin typeface="Segoe UI" panose="020B0502040204020203" pitchFamily="34" charset="0"/>
              </a:defRPr>
            </a:lvl1pPr>
          </a:lstStyle>
          <a:p>
            <a:pPr>
              <a:buNone/>
            </a:pPr>
            <a:r>
              <a:rPr lang="es-ES" sz="1400" dirty="0"/>
              <a:t>La clave pública es (n, e) y la clave privada es (n, d).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017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F33D02-5FEE-374D-B5B4-9620EF9EC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86601" y="1850546"/>
            <a:ext cx="2950534" cy="370175"/>
          </a:xfrm>
        </p:spPr>
        <p:txBody>
          <a:bodyPr/>
          <a:lstStyle/>
          <a:p>
            <a:r>
              <a:rPr lang="es-ES" dirty="0"/>
              <a:t>Diciembre 2023</a:t>
            </a:r>
            <a:endParaRPr lang="en-E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6D3C96-4D71-C148-8956-8D20E6B088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Evolución Autenticación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E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42F8B5B-C0D2-3B44-B363-4C62050EB7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79511" y="2894481"/>
            <a:ext cx="246592" cy="296256"/>
          </a:xfrm>
        </p:spPr>
        <p:txBody>
          <a:bodyPr/>
          <a:lstStyle/>
          <a:p>
            <a:r>
              <a:rPr lang="es-ES" sz="1600" dirty="0"/>
              <a:t>1</a:t>
            </a:r>
            <a:endParaRPr lang="en-ES" sz="16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8433447-1EC9-5442-B848-0CFF16E827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86601" y="3400328"/>
            <a:ext cx="4049712" cy="296256"/>
          </a:xfrm>
        </p:spPr>
        <p:txBody>
          <a:bodyPr lIns="0" tIns="0" rIns="0" bIns="0"/>
          <a:lstStyle/>
          <a:p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Criptografía Clave Pública</a:t>
            </a:r>
            <a:endParaRPr lang="en-E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B19DD9-A770-5442-9C10-28B1E2FE0F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79511" y="4904729"/>
            <a:ext cx="246592" cy="296256"/>
          </a:xfrm>
        </p:spPr>
        <p:txBody>
          <a:bodyPr/>
          <a:lstStyle/>
          <a:p>
            <a:r>
              <a:rPr lang="es-ES" sz="1600" dirty="0"/>
              <a:t>5</a:t>
            </a:r>
            <a:endParaRPr lang="en-ES" sz="16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5722228-DD3D-3C40-BD8A-CC5D7009CD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86601" y="3902890"/>
            <a:ext cx="4049712" cy="296256"/>
          </a:xfrm>
        </p:spPr>
        <p:txBody>
          <a:bodyPr lIns="0" tIns="0" rIns="0" bIns="0"/>
          <a:lstStyle/>
          <a:p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Flujo de Registro Autenticación</a:t>
            </a:r>
          </a:p>
          <a:p>
            <a:endParaRPr lang="en-E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67B5BDB-80A2-8744-A653-00B6E39E35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9511" y="3902890"/>
            <a:ext cx="246592" cy="296256"/>
          </a:xfrm>
        </p:spPr>
        <p:txBody>
          <a:bodyPr/>
          <a:lstStyle/>
          <a:p>
            <a:r>
              <a:rPr lang="es-ES" sz="1600" dirty="0"/>
              <a:t>3</a:t>
            </a:r>
            <a:endParaRPr lang="en-ES" sz="16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7FC58BE-28D8-9F46-ADBC-A83DCD3674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6601" y="4405452"/>
            <a:ext cx="4049712" cy="296256"/>
          </a:xfrm>
        </p:spPr>
        <p:txBody>
          <a:bodyPr/>
          <a:lstStyle/>
          <a:p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Protocolos y Hardware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E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052D8DA-F6FD-F743-911F-FC5520A4031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79511" y="4402167"/>
            <a:ext cx="246592" cy="296256"/>
          </a:xfrm>
        </p:spPr>
        <p:txBody>
          <a:bodyPr/>
          <a:lstStyle/>
          <a:p>
            <a:r>
              <a:rPr lang="es-ES" sz="1600" dirty="0"/>
              <a:t>4</a:t>
            </a:r>
            <a:endParaRPr lang="en-ES" sz="16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37CA7A7-2557-DF3D-FEAB-1042B55FE6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AF9DE2BD-9172-42FF-EFF5-1FC2BED4DE19}"/>
              </a:ext>
            </a:extLst>
          </p:cNvPr>
          <p:cNvSpPr txBox="1">
            <a:spLocks/>
          </p:cNvSpPr>
          <p:nvPr/>
        </p:nvSpPr>
        <p:spPr>
          <a:xfrm>
            <a:off x="7086601" y="4908014"/>
            <a:ext cx="4049712" cy="296256"/>
          </a:xfrm>
          <a:prstGeom prst="rect">
            <a:avLst/>
          </a:prstGeom>
        </p:spPr>
        <p:txBody>
          <a:bodyPr lIns="0" tIns="0" rIns="0" bIns="0"/>
          <a:lstStyle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i="0">
                <a:solidFill>
                  <a:prstClr val="black"/>
                </a:solidFill>
                <a:latin typeface="Calibri" panose="020F0502020204030204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.Net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&amp; Demo</a:t>
            </a:r>
          </a:p>
          <a:p>
            <a:endParaRPr lang="es-ES" dirty="0"/>
          </a:p>
          <a:p>
            <a:endParaRPr lang="en-E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9DBC23CC-D98E-91DB-36BE-9F29C869D924}"/>
              </a:ext>
            </a:extLst>
          </p:cNvPr>
          <p:cNvSpPr txBox="1">
            <a:spLocks/>
          </p:cNvSpPr>
          <p:nvPr/>
        </p:nvSpPr>
        <p:spPr>
          <a:xfrm>
            <a:off x="6579511" y="3397043"/>
            <a:ext cx="246592" cy="2962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2</a:t>
            </a:r>
            <a:endParaRPr lang="en-ES" sz="1600" dirty="0"/>
          </a:p>
        </p:txBody>
      </p:sp>
    </p:spTree>
    <p:extLst>
      <p:ext uri="{BB962C8B-B14F-4D97-AF65-F5344CB8AC3E}">
        <p14:creationId xmlns:p14="http://schemas.microsoft.com/office/powerpoint/2010/main" val="3610778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Criptografía clave pública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CCB733E-D144-B825-D49C-5FFA1C4B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06" y="2219858"/>
            <a:ext cx="877214" cy="877214"/>
          </a:xfrm>
          <a:prstGeom prst="rect">
            <a:avLst/>
          </a:prstGeom>
        </p:spPr>
      </p:pic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8BFAF85-5349-68CE-D2C4-BDB43457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2432594"/>
            <a:ext cx="1319051" cy="1319051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99FE74C-5A49-C866-485B-A272ADDFBE06}"/>
              </a:ext>
            </a:extLst>
          </p:cNvPr>
          <p:cNvSpPr/>
          <p:nvPr/>
        </p:nvSpPr>
        <p:spPr>
          <a:xfrm>
            <a:off x="3696235" y="3097072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A2007C23-7F6F-7BD1-C02A-2B676BCBC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70" y="2437547"/>
            <a:ext cx="1319051" cy="131905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D8EEB46-6716-AD8C-EF8F-9A64BD26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83" y="3254727"/>
            <a:ext cx="487493" cy="48749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FAA6E771-EE91-6C2B-FC4E-50E483EA9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2854559"/>
            <a:ext cx="474721" cy="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1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Criptografía clave pública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CCB733E-D144-B825-D49C-5FFA1C4B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06" y="2219858"/>
            <a:ext cx="877214" cy="877214"/>
          </a:xfrm>
          <a:prstGeom prst="rect">
            <a:avLst/>
          </a:prstGeom>
        </p:spPr>
      </p:pic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8BFAF85-5349-68CE-D2C4-BDB43457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2432594"/>
            <a:ext cx="1319051" cy="1319051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99FE74C-5A49-C866-485B-A272ADDFBE06}"/>
              </a:ext>
            </a:extLst>
          </p:cNvPr>
          <p:cNvSpPr/>
          <p:nvPr/>
        </p:nvSpPr>
        <p:spPr>
          <a:xfrm>
            <a:off x="3696235" y="3097072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A2007C23-7F6F-7BD1-C02A-2B676BCBC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70" y="2437547"/>
            <a:ext cx="1319051" cy="131905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D8EEB46-6716-AD8C-EF8F-9A64BD26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83" y="3254727"/>
            <a:ext cx="487493" cy="48749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FAA6E771-EE91-6C2B-FC4E-50E483EA9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2854559"/>
            <a:ext cx="474721" cy="474721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E428BC2F-D196-D602-C467-92B53A4EE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12" y="2219858"/>
            <a:ext cx="877214" cy="87721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EDEF0D7-F1ED-9E3F-1A88-4B2EA5A708A6}"/>
              </a:ext>
            </a:extLst>
          </p:cNvPr>
          <p:cNvSpPr/>
          <p:nvPr/>
        </p:nvSpPr>
        <p:spPr>
          <a:xfrm>
            <a:off x="6491441" y="3097072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7AC3B89A-BA4D-FE2D-41E0-A84A714D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47" y="2559846"/>
            <a:ext cx="1319051" cy="1319051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89315BEA-F8D6-D2DD-CFFA-7CD91807F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717" y="3093637"/>
            <a:ext cx="410254" cy="410254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47C0776A-46DD-18FF-D8E1-139844D2A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41" y="3427361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62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Criptografía clave pública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CCB733E-D144-B825-D49C-5FFA1C4B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06" y="2219858"/>
            <a:ext cx="877214" cy="877214"/>
          </a:xfrm>
          <a:prstGeom prst="rect">
            <a:avLst/>
          </a:prstGeom>
        </p:spPr>
      </p:pic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8BFAF85-5349-68CE-D2C4-BDB43457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2432594"/>
            <a:ext cx="1319051" cy="1319051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99FE74C-5A49-C866-485B-A272ADDFBE06}"/>
              </a:ext>
            </a:extLst>
          </p:cNvPr>
          <p:cNvSpPr/>
          <p:nvPr/>
        </p:nvSpPr>
        <p:spPr>
          <a:xfrm>
            <a:off x="3696235" y="3097072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A2007C23-7F6F-7BD1-C02A-2B676BCBC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70" y="2437547"/>
            <a:ext cx="1319051" cy="131905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D8EEB46-6716-AD8C-EF8F-9A64BD26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83" y="3254727"/>
            <a:ext cx="487493" cy="48749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FAA6E771-EE91-6C2B-FC4E-50E483EA9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2854559"/>
            <a:ext cx="474721" cy="474721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E428BC2F-D196-D602-C467-92B53A4EE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12" y="2219858"/>
            <a:ext cx="877214" cy="87721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EDEF0D7-F1ED-9E3F-1A88-4B2EA5A708A6}"/>
              </a:ext>
            </a:extLst>
          </p:cNvPr>
          <p:cNvSpPr/>
          <p:nvPr/>
        </p:nvSpPr>
        <p:spPr>
          <a:xfrm>
            <a:off x="6491441" y="3097072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7AC3B89A-BA4D-FE2D-41E0-A84A714D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47" y="2559846"/>
            <a:ext cx="1319051" cy="1319051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89315BEA-F8D6-D2DD-CFFA-7CD91807F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717" y="3093637"/>
            <a:ext cx="410254" cy="410254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47C0776A-46DD-18FF-D8E1-139844D2A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41" y="3427361"/>
            <a:ext cx="483476" cy="483476"/>
          </a:xfrm>
          <a:prstGeom prst="rect">
            <a:avLst/>
          </a:prstGeom>
        </p:spPr>
      </p:pic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7D1832-7E1E-F46A-3BFC-402F4C25D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4065784"/>
            <a:ext cx="1319051" cy="1319051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99AED3-18C9-4C4F-CB89-B1CB6101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82" y="4065784"/>
            <a:ext cx="1319051" cy="1319051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36EEB06A-DB8C-4A05-2013-46572CF2C0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06" y="4962470"/>
            <a:ext cx="481223" cy="481223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F838F72C-AC74-4124-548E-4DF737A6F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06" y="3849385"/>
            <a:ext cx="877214" cy="877214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E9E1266F-9554-0E72-8C8D-366D2CC1F81A}"/>
              </a:ext>
            </a:extLst>
          </p:cNvPr>
          <p:cNvSpPr/>
          <p:nvPr/>
        </p:nvSpPr>
        <p:spPr>
          <a:xfrm>
            <a:off x="3696935" y="4726599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7395F693-BD19-A281-CBA4-CD5B57638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4571759"/>
            <a:ext cx="410254" cy="4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64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Criptografía clave pública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CCB733E-D144-B825-D49C-5FFA1C4B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06" y="2219858"/>
            <a:ext cx="877214" cy="877214"/>
          </a:xfrm>
          <a:prstGeom prst="rect">
            <a:avLst/>
          </a:prstGeom>
        </p:spPr>
      </p:pic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8BFAF85-5349-68CE-D2C4-BDB43457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2432594"/>
            <a:ext cx="1319051" cy="1319051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99FE74C-5A49-C866-485B-A272ADDFBE06}"/>
              </a:ext>
            </a:extLst>
          </p:cNvPr>
          <p:cNvSpPr/>
          <p:nvPr/>
        </p:nvSpPr>
        <p:spPr>
          <a:xfrm>
            <a:off x="3696235" y="3097072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A2007C23-7F6F-7BD1-C02A-2B676BCBC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70" y="2437547"/>
            <a:ext cx="1319051" cy="131905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D8EEB46-6716-AD8C-EF8F-9A64BD26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83" y="3254727"/>
            <a:ext cx="487493" cy="48749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FAA6E771-EE91-6C2B-FC4E-50E483EA9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2854559"/>
            <a:ext cx="474721" cy="474721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E428BC2F-D196-D602-C467-92B53A4EE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12" y="2219858"/>
            <a:ext cx="877214" cy="87721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EDEF0D7-F1ED-9E3F-1A88-4B2EA5A708A6}"/>
              </a:ext>
            </a:extLst>
          </p:cNvPr>
          <p:cNvSpPr/>
          <p:nvPr/>
        </p:nvSpPr>
        <p:spPr>
          <a:xfrm>
            <a:off x="6491441" y="3097072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7AC3B89A-BA4D-FE2D-41E0-A84A714D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47" y="2559846"/>
            <a:ext cx="1319051" cy="1319051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89315BEA-F8D6-D2DD-CFFA-7CD91807F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717" y="3093637"/>
            <a:ext cx="410254" cy="410254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47C0776A-46DD-18FF-D8E1-139844D2A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41" y="3427361"/>
            <a:ext cx="483476" cy="483476"/>
          </a:xfrm>
          <a:prstGeom prst="rect">
            <a:avLst/>
          </a:prstGeom>
        </p:spPr>
      </p:pic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7D1832-7E1E-F46A-3BFC-402F4C25D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4065784"/>
            <a:ext cx="1319051" cy="1319051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99AED3-18C9-4C4F-CB89-B1CB6101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82" y="4065784"/>
            <a:ext cx="1319051" cy="1319051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36EEB06A-DB8C-4A05-2013-46572CF2C0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06" y="4962470"/>
            <a:ext cx="481223" cy="481223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F838F72C-AC74-4124-548E-4DF737A6F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06" y="3849385"/>
            <a:ext cx="877214" cy="877214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E9E1266F-9554-0E72-8C8D-366D2CC1F81A}"/>
              </a:ext>
            </a:extLst>
          </p:cNvPr>
          <p:cNvSpPr/>
          <p:nvPr/>
        </p:nvSpPr>
        <p:spPr>
          <a:xfrm>
            <a:off x="3696935" y="4726599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7395F693-BD19-A281-CBA4-CD5B57638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4571759"/>
            <a:ext cx="410254" cy="410254"/>
          </a:xfrm>
          <a:prstGeom prst="rect">
            <a:avLst/>
          </a:prstGeom>
        </p:spPr>
      </p:pic>
      <p:pic>
        <p:nvPicPr>
          <p:cNvPr id="20" name="Imagen 19" descr="Imagen que contiene Icono&#10;&#10;Descripción generada automáticamente">
            <a:extLst>
              <a:ext uri="{FF2B5EF4-FFF2-40B4-BE49-F238E27FC236}">
                <a16:creationId xmlns:a16="http://schemas.microsoft.com/office/drawing/2014/main" id="{4C604CFF-E0C0-8D02-3293-4715AE48A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47" y="4193036"/>
            <a:ext cx="1319051" cy="1319051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EB2E38B1-421E-4BE3-FFED-8146D4748F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621" y="5031003"/>
            <a:ext cx="504389" cy="504389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010EB40A-DBB7-421B-88CB-11CEAA35F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95" y="3878897"/>
            <a:ext cx="877214" cy="877214"/>
          </a:xfrm>
          <a:prstGeom prst="rect">
            <a:avLst/>
          </a:prstGeom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70330056-A8B5-057E-23A5-52BB205CD225}"/>
              </a:ext>
            </a:extLst>
          </p:cNvPr>
          <p:cNvSpPr/>
          <p:nvPr/>
        </p:nvSpPr>
        <p:spPr>
          <a:xfrm>
            <a:off x="6457624" y="4756111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0C3166FA-0785-5356-2220-823A8F321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93" y="4725395"/>
            <a:ext cx="474721" cy="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8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sz="6000" dirty="0" err="1"/>
              <a:t>Code</a:t>
            </a:r>
            <a:r>
              <a:rPr lang="es-ES" sz="6000" dirty="0"/>
              <a:t> &amp; Demo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Demo </a:t>
            </a:r>
            <a:r>
              <a:rPr lang="en-US" dirty="0" err="1">
                <a:solidFill>
                  <a:schemeClr val="tx1"/>
                </a:solidFill>
              </a:rPr>
              <a:t>criptografía</a:t>
            </a:r>
            <a:r>
              <a:rPr lang="en-US" dirty="0"/>
              <a:t> </a:t>
            </a:r>
            <a:r>
              <a:rPr lang="en-US" dirty="0" err="1">
                <a:solidFill>
                  <a:schemeClr val="tx1"/>
                </a:solidFill>
              </a:rPr>
              <a:t>asimétrica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EF52B0D7-A691-9A7D-B12B-E8CD2F22D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06" y="2474842"/>
            <a:ext cx="2101764" cy="21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92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sz="6000" dirty="0" err="1"/>
              <a:t>Registration</a:t>
            </a:r>
            <a:r>
              <a:rPr lang="es-ES" sz="6000" dirty="0"/>
              <a:t> Flow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Flujo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registro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Autenticación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2" name="Graphic 6" descr="Bloquear">
            <a:extLst>
              <a:ext uri="{FF2B5EF4-FFF2-40B4-BE49-F238E27FC236}">
                <a16:creationId xmlns:a16="http://schemas.microsoft.com/office/drawing/2014/main" id="{1F21EF88-56BC-0F99-6DC4-2870AA23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02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46270BF-5EFF-D44F-FB5E-863B84B04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2759884" y="4737789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3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44333AE4-3815-1BF3-58FC-31166662F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1318">
            <a:off x="3625908" y="882530"/>
            <a:ext cx="4296575" cy="4296575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46270BF-5EFF-D44F-FB5E-863B84B04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5431136" y="2459300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41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56238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Autenticación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Evolución de los procesos de autenticación online</a:t>
            </a:r>
            <a:endParaRPr lang="en-ES" dirty="0"/>
          </a:p>
        </p:txBody>
      </p:sp>
      <p:pic>
        <p:nvPicPr>
          <p:cNvPr id="3" name="Graphic 6" descr="Bloquear">
            <a:extLst>
              <a:ext uri="{FF2B5EF4-FFF2-40B4-BE49-F238E27FC236}">
                <a16:creationId xmlns:a16="http://schemas.microsoft.com/office/drawing/2014/main" id="{A79DF325-B45D-45B6-105C-1DB199F08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6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E3541F-F6CD-E1A8-C12E-580ACC00BD14}"/>
              </a:ext>
            </a:extLst>
          </p:cNvPr>
          <p:cNvSpPr txBox="1"/>
          <p:nvPr/>
        </p:nvSpPr>
        <p:spPr>
          <a:xfrm>
            <a:off x="4527032" y="2351944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2355841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15C1CB-101C-6F22-6A57-F37F696474CA}"/>
              </a:ext>
            </a:extLst>
          </p:cNvPr>
          <p:cNvSpPr txBox="1"/>
          <p:nvPr/>
        </p:nvSpPr>
        <p:spPr>
          <a:xfrm>
            <a:off x="2267611" y="5193425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74431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15C1CB-101C-6F22-6A57-F37F696474CA}"/>
              </a:ext>
            </a:extLst>
          </p:cNvPr>
          <p:cNvSpPr txBox="1"/>
          <p:nvPr/>
        </p:nvSpPr>
        <p:spPr>
          <a:xfrm>
            <a:off x="2267611" y="5193425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6DFEE9B-30F8-DAD1-96F1-B6A09BC2F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66" y="5400627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3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8F04F3DC-CD66-771C-63F3-90B4EB6FFC7A}"/>
              </a:ext>
            </a:extLst>
          </p:cNvPr>
          <p:cNvSpPr/>
          <p:nvPr/>
        </p:nvSpPr>
        <p:spPr>
          <a:xfrm>
            <a:off x="3586097" y="386947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15C1CB-101C-6F22-6A57-F37F696474CA}"/>
              </a:ext>
            </a:extLst>
          </p:cNvPr>
          <p:cNvSpPr txBox="1"/>
          <p:nvPr/>
        </p:nvSpPr>
        <p:spPr>
          <a:xfrm>
            <a:off x="4312049" y="4181996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6DFEE9B-30F8-DAD1-96F1-B6A09BC2F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4456546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86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3E3D2194-BEEC-5DDB-EC8E-001A1E96CE2F}"/>
              </a:ext>
            </a:extLst>
          </p:cNvPr>
          <p:cNvSpPr txBox="1"/>
          <p:nvPr/>
        </p:nvSpPr>
        <p:spPr>
          <a:xfrm>
            <a:off x="7195334" y="5593754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8F04F3DC-CD66-771C-63F3-90B4EB6FFC7A}"/>
              </a:ext>
            </a:extLst>
          </p:cNvPr>
          <p:cNvSpPr/>
          <p:nvPr/>
        </p:nvSpPr>
        <p:spPr>
          <a:xfrm>
            <a:off x="3586097" y="386947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24B3454-EA41-1171-267D-99D940F6F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082" y="5761053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90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3E3D2194-BEEC-5DDB-EC8E-001A1E96CE2F}"/>
              </a:ext>
            </a:extLst>
          </p:cNvPr>
          <p:cNvSpPr txBox="1"/>
          <p:nvPr/>
        </p:nvSpPr>
        <p:spPr>
          <a:xfrm>
            <a:off x="7195334" y="5593754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8F04F3DC-CD66-771C-63F3-90B4EB6FFC7A}"/>
              </a:ext>
            </a:extLst>
          </p:cNvPr>
          <p:cNvSpPr/>
          <p:nvPr/>
        </p:nvSpPr>
        <p:spPr>
          <a:xfrm>
            <a:off x="3586097" y="386947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0E77321B-E063-8279-18F5-C12EA83F0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202" y="5765070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FIDO2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Protocolos</a:t>
            </a:r>
            <a:r>
              <a:rPr lang="en-US" dirty="0">
                <a:solidFill>
                  <a:schemeClr val="tx1"/>
                </a:solidFill>
              </a:rPr>
              <a:t> y hardware en </a:t>
            </a:r>
            <a:r>
              <a:rPr lang="en-US" dirty="0" err="1">
                <a:solidFill>
                  <a:schemeClr val="tx1"/>
                </a:solidFill>
              </a:rPr>
              <a:t>passwordles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3" name="Graphic 6" descr="Procesador con relleno sólido">
            <a:extLst>
              <a:ext uri="{FF2B5EF4-FFF2-40B4-BE49-F238E27FC236}">
                <a16:creationId xmlns:a16="http://schemas.microsoft.com/office/drawing/2014/main" id="{4E89F5A2-FFB4-B824-01DB-BA19CF35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92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Protocol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862A453E-CBCB-B4C1-1685-2934D3CCA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11" y="3333269"/>
            <a:ext cx="1188558" cy="1188558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baja">
            <a:extLst>
              <a:ext uri="{FF2B5EF4-FFF2-40B4-BE49-F238E27FC236}">
                <a16:creationId xmlns:a16="http://schemas.microsoft.com/office/drawing/2014/main" id="{3F04E4D2-AE88-47E1-D9B5-455050A9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39" y="3333269"/>
            <a:ext cx="1103552" cy="1103552"/>
          </a:xfrm>
          <a:prstGeom prst="rect">
            <a:avLst/>
          </a:prstGeom>
        </p:spPr>
      </p:pic>
      <p:sp>
        <p:nvSpPr>
          <p:cNvPr id="12" name="Flecha: a la izquierda y derecha 11">
            <a:extLst>
              <a:ext uri="{FF2B5EF4-FFF2-40B4-BE49-F238E27FC236}">
                <a16:creationId xmlns:a16="http://schemas.microsoft.com/office/drawing/2014/main" id="{E3883114-4343-8B1B-1CAB-1E63984F8C08}"/>
              </a:ext>
            </a:extLst>
          </p:cNvPr>
          <p:cNvSpPr/>
          <p:nvPr/>
        </p:nvSpPr>
        <p:spPr>
          <a:xfrm>
            <a:off x="5742559" y="3859624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635AE3D-7F38-CE33-2138-82C5E8B84BD2}"/>
              </a:ext>
            </a:extLst>
          </p:cNvPr>
          <p:cNvSpPr txBox="1"/>
          <p:nvPr/>
        </p:nvSpPr>
        <p:spPr>
          <a:xfrm>
            <a:off x="5788740" y="2146957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9C299B2E-B627-EC43-DFEB-5E298EE81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6" y="4551014"/>
            <a:ext cx="461665" cy="461665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B704C7ED-E7D9-261A-EFA1-0D5839F45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5109910" y="4590883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40B36854-705E-1E4F-0D55-3E354C97E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7951721" y="4582027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Protocol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862A453E-CBCB-B4C1-1685-2934D3CCA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11" y="3333269"/>
            <a:ext cx="1188558" cy="1188558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baja">
            <a:extLst>
              <a:ext uri="{FF2B5EF4-FFF2-40B4-BE49-F238E27FC236}">
                <a16:creationId xmlns:a16="http://schemas.microsoft.com/office/drawing/2014/main" id="{3F04E4D2-AE88-47E1-D9B5-455050A9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39" y="3333269"/>
            <a:ext cx="1103552" cy="1103552"/>
          </a:xfrm>
          <a:prstGeom prst="rect">
            <a:avLst/>
          </a:prstGeom>
        </p:spPr>
      </p:pic>
      <p:sp>
        <p:nvSpPr>
          <p:cNvPr id="12" name="Flecha: a la izquierda y derecha 11">
            <a:extLst>
              <a:ext uri="{FF2B5EF4-FFF2-40B4-BE49-F238E27FC236}">
                <a16:creationId xmlns:a16="http://schemas.microsoft.com/office/drawing/2014/main" id="{E3883114-4343-8B1B-1CAB-1E63984F8C08}"/>
              </a:ext>
            </a:extLst>
          </p:cNvPr>
          <p:cNvSpPr/>
          <p:nvPr/>
        </p:nvSpPr>
        <p:spPr>
          <a:xfrm>
            <a:off x="5742559" y="3859624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635AE3D-7F38-CE33-2138-82C5E8B84BD2}"/>
              </a:ext>
            </a:extLst>
          </p:cNvPr>
          <p:cNvSpPr txBox="1"/>
          <p:nvPr/>
        </p:nvSpPr>
        <p:spPr>
          <a:xfrm>
            <a:off x="5788740" y="2146957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9C299B2E-B627-EC43-DFEB-5E298EE81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6" y="4551014"/>
            <a:ext cx="461665" cy="461665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B704C7ED-E7D9-261A-EFA1-0D5839F45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5109910" y="4590883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40B36854-705E-1E4F-0D55-3E354C97E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7951721" y="4582027"/>
            <a:ext cx="461665" cy="461665"/>
          </a:xfrm>
          <a:prstGeom prst="rect">
            <a:avLst/>
          </a:prstGeom>
        </p:spPr>
      </p:pic>
      <p:pic>
        <p:nvPicPr>
          <p:cNvPr id="17" name="Graphic 6" descr="Procesador contorno">
            <a:extLst>
              <a:ext uri="{FF2B5EF4-FFF2-40B4-BE49-F238E27FC236}">
                <a16:creationId xmlns:a16="http://schemas.microsoft.com/office/drawing/2014/main" id="{E196A307-7E90-EE9F-916E-01F304403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59356" y="3164563"/>
            <a:ext cx="1568797" cy="1568797"/>
          </a:xfrm>
          <a:prstGeom prst="rect">
            <a:avLst/>
          </a:prstGeom>
        </p:spPr>
      </p:pic>
      <p:sp>
        <p:nvSpPr>
          <p:cNvPr id="18" name="Flecha: a la izquierda y derecha 17">
            <a:extLst>
              <a:ext uri="{FF2B5EF4-FFF2-40B4-BE49-F238E27FC236}">
                <a16:creationId xmlns:a16="http://schemas.microsoft.com/office/drawing/2014/main" id="{7A4CCB59-F9C1-4C69-369A-AA95E374F12A}"/>
              </a:ext>
            </a:extLst>
          </p:cNvPr>
          <p:cNvSpPr/>
          <p:nvPr/>
        </p:nvSpPr>
        <p:spPr>
          <a:xfrm>
            <a:off x="3104952" y="3859624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F14BB89-DF3E-86AB-8FEE-0BAF271D75D7}"/>
              </a:ext>
            </a:extLst>
          </p:cNvPr>
          <p:cNvSpPr txBox="1"/>
          <p:nvPr/>
        </p:nvSpPr>
        <p:spPr>
          <a:xfrm>
            <a:off x="3495386" y="2138715"/>
            <a:ext cx="827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CTAP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95080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Protocol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D29B74-A944-DD2D-BCCD-2ADB6033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82" y="2933661"/>
            <a:ext cx="1124640" cy="17044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0B47FE5-4013-3B8F-6345-1FCBADCC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82" y="2933660"/>
            <a:ext cx="1686312" cy="170448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0BFA34-B44D-9A60-7421-B7B0670B5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185" y="2666713"/>
            <a:ext cx="24574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1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C5A02F26-621A-8015-DA4A-FF2EF1BA2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96" y="2936817"/>
            <a:ext cx="1103552" cy="1103552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B32ABE33-6D6C-8AB9-2D18-279718B4D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81" y="2894314"/>
            <a:ext cx="1188558" cy="1188558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7697D75B-34F1-2395-BF42-CAC650D68CE3}"/>
              </a:ext>
            </a:extLst>
          </p:cNvPr>
          <p:cNvSpPr/>
          <p:nvPr/>
        </p:nvSpPr>
        <p:spPr>
          <a:xfrm>
            <a:off x="3834639" y="3213674"/>
            <a:ext cx="3657600" cy="570753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10000"/>
                  <a:lumOff val="90000"/>
                  <a:shade val="30000"/>
                  <a:satMod val="115000"/>
                </a:schemeClr>
              </a:gs>
              <a:gs pos="50000">
                <a:schemeClr val="tx1">
                  <a:lumMod val="10000"/>
                  <a:lumOff val="90000"/>
                  <a:shade val="67500"/>
                  <a:satMod val="115000"/>
                </a:schemeClr>
              </a:gs>
              <a:gs pos="100000">
                <a:schemeClr val="tx1">
                  <a:lumMod val="10000"/>
                  <a:lumOff val="9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61981C-AFE1-DB68-40A2-D4AC154252BD}"/>
              </a:ext>
            </a:extLst>
          </p:cNvPr>
          <p:cNvSpPr txBox="1"/>
          <p:nvPr/>
        </p:nvSpPr>
        <p:spPr>
          <a:xfrm>
            <a:off x="4645613" y="3784427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Usuario: </a:t>
            </a:r>
            <a:r>
              <a:rPr lang="es-ES" dirty="0" err="1"/>
              <a:t>foo</a:t>
            </a:r>
            <a:endParaRPr lang="es-ES" dirty="0"/>
          </a:p>
          <a:p>
            <a:r>
              <a:rPr lang="es-ES" dirty="0"/>
              <a:t>Contraseña: </a:t>
            </a:r>
            <a:r>
              <a:rPr lang="es-ES" dirty="0" err="1"/>
              <a:t>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06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Plataforma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4DEA52D3-4AAA-9444-C5F2-11205D407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20" y="3173781"/>
            <a:ext cx="1188558" cy="1188558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1201CF3C-68FA-1D43-D8CF-6520969F9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48" y="3173781"/>
            <a:ext cx="1103552" cy="1103552"/>
          </a:xfrm>
          <a:prstGeom prst="rect">
            <a:avLst/>
          </a:prstGeom>
        </p:spPr>
      </p:pic>
      <p:sp>
        <p:nvSpPr>
          <p:cNvPr id="8" name="Flecha: a la izquierda y derecha 7">
            <a:extLst>
              <a:ext uri="{FF2B5EF4-FFF2-40B4-BE49-F238E27FC236}">
                <a16:creationId xmlns:a16="http://schemas.microsoft.com/office/drawing/2014/main" id="{8B30BE6F-CAC1-C1F0-BB4F-9350B371E79D}"/>
              </a:ext>
            </a:extLst>
          </p:cNvPr>
          <p:cNvSpPr/>
          <p:nvPr/>
        </p:nvSpPr>
        <p:spPr>
          <a:xfrm>
            <a:off x="6136968" y="3700136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00985D-B8BA-A79A-F175-4D8CCDB6EE0A}"/>
              </a:ext>
            </a:extLst>
          </p:cNvPr>
          <p:cNvSpPr txBox="1"/>
          <p:nvPr/>
        </p:nvSpPr>
        <p:spPr>
          <a:xfrm>
            <a:off x="6183149" y="1987469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6" descr="Internet contorno">
            <a:extLst>
              <a:ext uri="{FF2B5EF4-FFF2-40B4-BE49-F238E27FC236}">
                <a16:creationId xmlns:a16="http://schemas.microsoft.com/office/drawing/2014/main" id="{0C1BE3BC-8D39-74E0-BC0D-78991F10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53765" y="3005075"/>
            <a:ext cx="1568797" cy="1568797"/>
          </a:xfrm>
          <a:prstGeom prst="rect">
            <a:avLst/>
          </a:prstGeom>
        </p:spPr>
      </p:pic>
      <p:sp>
        <p:nvSpPr>
          <p:cNvPr id="11" name="Flecha: a la izquierda y derecha 10">
            <a:extLst>
              <a:ext uri="{FF2B5EF4-FFF2-40B4-BE49-F238E27FC236}">
                <a16:creationId xmlns:a16="http://schemas.microsoft.com/office/drawing/2014/main" id="{21AC5612-F598-1EC7-383F-2EED755D5132}"/>
              </a:ext>
            </a:extLst>
          </p:cNvPr>
          <p:cNvSpPr/>
          <p:nvPr/>
        </p:nvSpPr>
        <p:spPr>
          <a:xfrm>
            <a:off x="3499361" y="3700136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8D559EC-3045-9376-95C7-21E712BEFE1B}"/>
              </a:ext>
            </a:extLst>
          </p:cNvPr>
          <p:cNvSpPr txBox="1"/>
          <p:nvPr/>
        </p:nvSpPr>
        <p:spPr>
          <a:xfrm>
            <a:off x="3494387" y="1988394"/>
            <a:ext cx="159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prstClr val="black"/>
                </a:solidFill>
                <a:latin typeface="Calibri" panose="020F0502020204030204"/>
              </a:rPr>
              <a:t>Plataforma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áfico 12" descr="Smartphone con relleno sólido">
            <a:extLst>
              <a:ext uri="{FF2B5EF4-FFF2-40B4-BE49-F238E27FC236}">
                <a16:creationId xmlns:a16="http://schemas.microsoft.com/office/drawing/2014/main" id="{3F6B8CD6-9D32-EC00-AA9C-086B6F51A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0963" y="4317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15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Plataforma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1113A0-5A58-789E-E65F-EF31525E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284" y="2219858"/>
            <a:ext cx="1530524" cy="14029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2A0D913-5E93-21CB-52C7-175F72AA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2" y="2328329"/>
            <a:ext cx="1161020" cy="11795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8B3CFA-2A01-E156-FDB2-07425982F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15" y="2219858"/>
            <a:ext cx="1161021" cy="13199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B27DBCB-9E21-9845-C8BF-8BDC818AF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677" y="4395203"/>
            <a:ext cx="1673533" cy="13199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39CFAB6-0F65-2460-A474-8820F946F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10" y="4334048"/>
            <a:ext cx="13620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24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Hardware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E816DB07-95E8-A10F-9728-FA651F911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07" y="2981651"/>
            <a:ext cx="1188558" cy="1188558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810F3B60-30ED-B6A3-61C4-8386B9B6A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035" y="2981651"/>
            <a:ext cx="1103552" cy="1103552"/>
          </a:xfrm>
          <a:prstGeom prst="rect">
            <a:avLst/>
          </a:prstGeom>
        </p:spPr>
      </p:pic>
      <p:sp>
        <p:nvSpPr>
          <p:cNvPr id="8" name="Flecha: a la izquierda y derecha 7">
            <a:extLst>
              <a:ext uri="{FF2B5EF4-FFF2-40B4-BE49-F238E27FC236}">
                <a16:creationId xmlns:a16="http://schemas.microsoft.com/office/drawing/2014/main" id="{67AB2454-F816-B572-A8E5-F27BEACE0F92}"/>
              </a:ext>
            </a:extLst>
          </p:cNvPr>
          <p:cNvSpPr/>
          <p:nvPr/>
        </p:nvSpPr>
        <p:spPr>
          <a:xfrm>
            <a:off x="6263555" y="3508006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0C53EC-CBFF-29D1-A740-C16BB2B18B63}"/>
              </a:ext>
            </a:extLst>
          </p:cNvPr>
          <p:cNvSpPr txBox="1"/>
          <p:nvPr/>
        </p:nvSpPr>
        <p:spPr>
          <a:xfrm>
            <a:off x="6309736" y="1795339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6" descr="Internet contorno">
            <a:extLst>
              <a:ext uri="{FF2B5EF4-FFF2-40B4-BE49-F238E27FC236}">
                <a16:creationId xmlns:a16="http://schemas.microsoft.com/office/drawing/2014/main" id="{6E900AEA-A887-776C-BF9F-F227CA804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20616" y="4719310"/>
            <a:ext cx="1568797" cy="1568797"/>
          </a:xfrm>
          <a:prstGeom prst="rect">
            <a:avLst/>
          </a:prstGeom>
        </p:spPr>
      </p:pic>
      <p:sp>
        <p:nvSpPr>
          <p:cNvPr id="11" name="Flecha: a la izquierda y derecha 10">
            <a:extLst>
              <a:ext uri="{FF2B5EF4-FFF2-40B4-BE49-F238E27FC236}">
                <a16:creationId xmlns:a16="http://schemas.microsoft.com/office/drawing/2014/main" id="{0BF259C3-404D-7BA1-7CE3-B29DD9AC7542}"/>
              </a:ext>
            </a:extLst>
          </p:cNvPr>
          <p:cNvSpPr/>
          <p:nvPr/>
        </p:nvSpPr>
        <p:spPr>
          <a:xfrm>
            <a:off x="3625948" y="3508006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B526E33-953A-B9E4-9F14-F01EE7C6E6C1}"/>
              </a:ext>
            </a:extLst>
          </p:cNvPr>
          <p:cNvSpPr txBox="1"/>
          <p:nvPr/>
        </p:nvSpPr>
        <p:spPr>
          <a:xfrm>
            <a:off x="3620974" y="1796264"/>
            <a:ext cx="1597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Protocolo/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prstClr val="black"/>
                </a:solidFill>
                <a:latin typeface="Calibri" panose="020F0502020204030204"/>
              </a:rPr>
              <a:t>Plataforma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áfico 12" descr="Smartphone con relleno sólido">
            <a:extLst>
              <a:ext uri="{FF2B5EF4-FFF2-40B4-BE49-F238E27FC236}">
                <a16:creationId xmlns:a16="http://schemas.microsoft.com/office/drawing/2014/main" id="{0A51E926-CCC8-BD69-4B7C-E875208B0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2536" y="5046508"/>
            <a:ext cx="914400" cy="914400"/>
          </a:xfrm>
          <a:prstGeom prst="rect">
            <a:avLst/>
          </a:prstGeom>
        </p:spPr>
      </p:pic>
      <p:sp>
        <p:nvSpPr>
          <p:cNvPr id="16" name="Flecha: a la izquierda y derecha 15">
            <a:extLst>
              <a:ext uri="{FF2B5EF4-FFF2-40B4-BE49-F238E27FC236}">
                <a16:creationId xmlns:a16="http://schemas.microsoft.com/office/drawing/2014/main" id="{648233E3-518A-FE04-B475-B2D1D951ADC4}"/>
              </a:ext>
            </a:extLst>
          </p:cNvPr>
          <p:cNvSpPr/>
          <p:nvPr/>
        </p:nvSpPr>
        <p:spPr>
          <a:xfrm rot="5400000">
            <a:off x="5325601" y="4508562"/>
            <a:ext cx="716876" cy="171060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raphic 6" descr="Procesador contorno">
            <a:extLst>
              <a:ext uri="{FF2B5EF4-FFF2-40B4-BE49-F238E27FC236}">
                <a16:creationId xmlns:a16="http://schemas.microsoft.com/office/drawing/2014/main" id="{C876D432-6EF8-A81A-D46D-6666E40436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080352" y="2812945"/>
            <a:ext cx="1568797" cy="1568797"/>
          </a:xfrm>
          <a:prstGeom prst="rect">
            <a:avLst/>
          </a:prstGeom>
        </p:spPr>
      </p:pic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8D0E4C7-A08F-5252-8920-0A109E04CD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71" y="6041655"/>
            <a:ext cx="461665" cy="461665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0A5D5873-6F29-8461-0D3B-7C5958CABE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5615015" y="6081524"/>
            <a:ext cx="461665" cy="46166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46235C9-60EC-421A-3494-D8F40C2776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32" y="3349371"/>
            <a:ext cx="461665" cy="461665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6030C3E4-21E7-76D8-BB21-20977B4686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1681476" y="3389240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69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err="1"/>
              <a:t>WebAuthn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Passwordless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.net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2CCE1AE5-013C-839C-8E61-588EE5CC7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108" y="2874699"/>
            <a:ext cx="1957391" cy="19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02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Graphic 6" descr="Internet contorno">
            <a:extLst>
              <a:ext uri="{FF2B5EF4-FFF2-40B4-BE49-F238E27FC236}">
                <a16:creationId xmlns:a16="http://schemas.microsoft.com/office/drawing/2014/main" id="{6CCDDDBB-5E35-302D-CF9D-F2BC2F4ED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09855" y="3188188"/>
            <a:ext cx="1191757" cy="1191757"/>
          </a:xfrm>
          <a:prstGeom prst="rect">
            <a:avLst/>
          </a:prstGeom>
        </p:spPr>
      </p:pic>
      <p:pic>
        <p:nvPicPr>
          <p:cNvPr id="4" name="Gráfico 3" descr="Smartphone con relleno sólido">
            <a:extLst>
              <a:ext uri="{FF2B5EF4-FFF2-40B4-BE49-F238E27FC236}">
                <a16:creationId xmlns:a16="http://schemas.microsoft.com/office/drawing/2014/main" id="{9047C912-6048-CD8A-9A8C-0FFECE72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4183" y="4330143"/>
            <a:ext cx="694636" cy="694636"/>
          </a:xfrm>
          <a:prstGeom prst="rect">
            <a:avLst/>
          </a:prstGeom>
        </p:spPr>
      </p:pic>
      <p:pic>
        <p:nvPicPr>
          <p:cNvPr id="5" name="Graphic 6" descr="Procesador contorno">
            <a:extLst>
              <a:ext uri="{FF2B5EF4-FFF2-40B4-BE49-F238E27FC236}">
                <a16:creationId xmlns:a16="http://schemas.microsoft.com/office/drawing/2014/main" id="{BA53853E-4F3C-C938-332A-ECEC6128E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97535" y="2219858"/>
            <a:ext cx="1191757" cy="11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9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Graphic 6" descr="Internet contorno">
            <a:extLst>
              <a:ext uri="{FF2B5EF4-FFF2-40B4-BE49-F238E27FC236}">
                <a16:creationId xmlns:a16="http://schemas.microsoft.com/office/drawing/2014/main" id="{6CCDDDBB-5E35-302D-CF9D-F2BC2F4ED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09855" y="3188188"/>
            <a:ext cx="1191757" cy="1191757"/>
          </a:xfrm>
          <a:prstGeom prst="rect">
            <a:avLst/>
          </a:prstGeom>
        </p:spPr>
      </p:pic>
      <p:pic>
        <p:nvPicPr>
          <p:cNvPr id="4" name="Gráfico 3" descr="Smartphone con relleno sólido">
            <a:extLst>
              <a:ext uri="{FF2B5EF4-FFF2-40B4-BE49-F238E27FC236}">
                <a16:creationId xmlns:a16="http://schemas.microsoft.com/office/drawing/2014/main" id="{9047C912-6048-CD8A-9A8C-0FFECE72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4183" y="4330143"/>
            <a:ext cx="694636" cy="694636"/>
          </a:xfrm>
          <a:prstGeom prst="rect">
            <a:avLst/>
          </a:prstGeom>
        </p:spPr>
      </p:pic>
      <p:pic>
        <p:nvPicPr>
          <p:cNvPr id="5" name="Graphic 6" descr="Procesador contorno">
            <a:extLst>
              <a:ext uri="{FF2B5EF4-FFF2-40B4-BE49-F238E27FC236}">
                <a16:creationId xmlns:a16="http://schemas.microsoft.com/office/drawing/2014/main" id="{BA53853E-4F3C-C938-332A-ECEC6128E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97535" y="2219858"/>
            <a:ext cx="1191757" cy="1191757"/>
          </a:xfrm>
          <a:prstGeom prst="rect">
            <a:avLst/>
          </a:prstGeom>
        </p:spPr>
      </p:pic>
      <p:sp>
        <p:nvSpPr>
          <p:cNvPr id="14" name="Signo más 13">
            <a:extLst>
              <a:ext uri="{FF2B5EF4-FFF2-40B4-BE49-F238E27FC236}">
                <a16:creationId xmlns:a16="http://schemas.microsoft.com/office/drawing/2014/main" id="{76DC798A-3AF2-7474-6FA5-F063E67AD194}"/>
              </a:ext>
            </a:extLst>
          </p:cNvPr>
          <p:cNvSpPr/>
          <p:nvPr/>
        </p:nvSpPr>
        <p:spPr>
          <a:xfrm>
            <a:off x="3874523" y="3411615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D7C0C8A-9264-FA32-A8C3-1B09BD789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9535" y="3283945"/>
            <a:ext cx="923337" cy="9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0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Graphic 6" descr="Internet contorno">
            <a:extLst>
              <a:ext uri="{FF2B5EF4-FFF2-40B4-BE49-F238E27FC236}">
                <a16:creationId xmlns:a16="http://schemas.microsoft.com/office/drawing/2014/main" id="{6CCDDDBB-5E35-302D-CF9D-F2BC2F4ED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09855" y="3188188"/>
            <a:ext cx="1191757" cy="1191757"/>
          </a:xfrm>
          <a:prstGeom prst="rect">
            <a:avLst/>
          </a:prstGeom>
        </p:spPr>
      </p:pic>
      <p:pic>
        <p:nvPicPr>
          <p:cNvPr id="4" name="Gráfico 3" descr="Smartphone con relleno sólido">
            <a:extLst>
              <a:ext uri="{FF2B5EF4-FFF2-40B4-BE49-F238E27FC236}">
                <a16:creationId xmlns:a16="http://schemas.microsoft.com/office/drawing/2014/main" id="{9047C912-6048-CD8A-9A8C-0FFECE72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4183" y="4330143"/>
            <a:ext cx="694636" cy="694636"/>
          </a:xfrm>
          <a:prstGeom prst="rect">
            <a:avLst/>
          </a:prstGeom>
        </p:spPr>
      </p:pic>
      <p:pic>
        <p:nvPicPr>
          <p:cNvPr id="5" name="Graphic 6" descr="Procesador contorno">
            <a:extLst>
              <a:ext uri="{FF2B5EF4-FFF2-40B4-BE49-F238E27FC236}">
                <a16:creationId xmlns:a16="http://schemas.microsoft.com/office/drawing/2014/main" id="{BA53853E-4F3C-C938-332A-ECEC6128E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97535" y="2219858"/>
            <a:ext cx="1191757" cy="1191757"/>
          </a:xfrm>
          <a:prstGeom prst="rect">
            <a:avLst/>
          </a:prstGeom>
        </p:spPr>
      </p:pic>
      <p:sp>
        <p:nvSpPr>
          <p:cNvPr id="14" name="Signo más 13">
            <a:extLst>
              <a:ext uri="{FF2B5EF4-FFF2-40B4-BE49-F238E27FC236}">
                <a16:creationId xmlns:a16="http://schemas.microsoft.com/office/drawing/2014/main" id="{76DC798A-3AF2-7474-6FA5-F063E67AD194}"/>
              </a:ext>
            </a:extLst>
          </p:cNvPr>
          <p:cNvSpPr/>
          <p:nvPr/>
        </p:nvSpPr>
        <p:spPr>
          <a:xfrm>
            <a:off x="3874523" y="3411615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D7C0C8A-9264-FA32-A8C3-1B09BD789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9535" y="3283945"/>
            <a:ext cx="923337" cy="968330"/>
          </a:xfrm>
          <a:prstGeom prst="rect">
            <a:avLst/>
          </a:prstGeom>
        </p:spPr>
      </p:pic>
      <p:sp>
        <p:nvSpPr>
          <p:cNvPr id="18" name="Signo más 17">
            <a:extLst>
              <a:ext uri="{FF2B5EF4-FFF2-40B4-BE49-F238E27FC236}">
                <a16:creationId xmlns:a16="http://schemas.microsoft.com/office/drawing/2014/main" id="{00A74BC9-E2F2-A3FF-99DC-E0FF07A5885E}"/>
              </a:ext>
            </a:extLst>
          </p:cNvPr>
          <p:cNvSpPr/>
          <p:nvPr/>
        </p:nvSpPr>
        <p:spPr>
          <a:xfrm>
            <a:off x="5535938" y="3416167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61075FA-4F02-D04A-2262-A2215DCA7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1446" y="3336561"/>
            <a:ext cx="689646" cy="9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85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Graphic 6" descr="Internet contorno">
            <a:extLst>
              <a:ext uri="{FF2B5EF4-FFF2-40B4-BE49-F238E27FC236}">
                <a16:creationId xmlns:a16="http://schemas.microsoft.com/office/drawing/2014/main" id="{6CCDDDBB-5E35-302D-CF9D-F2BC2F4ED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09855" y="3188188"/>
            <a:ext cx="1191757" cy="1191757"/>
          </a:xfrm>
          <a:prstGeom prst="rect">
            <a:avLst/>
          </a:prstGeom>
        </p:spPr>
      </p:pic>
      <p:pic>
        <p:nvPicPr>
          <p:cNvPr id="4" name="Gráfico 3" descr="Smartphone con relleno sólido">
            <a:extLst>
              <a:ext uri="{FF2B5EF4-FFF2-40B4-BE49-F238E27FC236}">
                <a16:creationId xmlns:a16="http://schemas.microsoft.com/office/drawing/2014/main" id="{9047C912-6048-CD8A-9A8C-0FFECE72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4183" y="4330143"/>
            <a:ext cx="694636" cy="694636"/>
          </a:xfrm>
          <a:prstGeom prst="rect">
            <a:avLst/>
          </a:prstGeom>
        </p:spPr>
      </p:pic>
      <p:pic>
        <p:nvPicPr>
          <p:cNvPr id="5" name="Graphic 6" descr="Procesador contorno">
            <a:extLst>
              <a:ext uri="{FF2B5EF4-FFF2-40B4-BE49-F238E27FC236}">
                <a16:creationId xmlns:a16="http://schemas.microsoft.com/office/drawing/2014/main" id="{BA53853E-4F3C-C938-332A-ECEC6128E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97535" y="2219858"/>
            <a:ext cx="1191757" cy="1191757"/>
          </a:xfrm>
          <a:prstGeom prst="rect">
            <a:avLst/>
          </a:prstGeom>
        </p:spPr>
      </p:pic>
      <p:sp>
        <p:nvSpPr>
          <p:cNvPr id="14" name="Signo más 13">
            <a:extLst>
              <a:ext uri="{FF2B5EF4-FFF2-40B4-BE49-F238E27FC236}">
                <a16:creationId xmlns:a16="http://schemas.microsoft.com/office/drawing/2014/main" id="{76DC798A-3AF2-7474-6FA5-F063E67AD194}"/>
              </a:ext>
            </a:extLst>
          </p:cNvPr>
          <p:cNvSpPr/>
          <p:nvPr/>
        </p:nvSpPr>
        <p:spPr>
          <a:xfrm>
            <a:off x="3874523" y="3411615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D7C0C8A-9264-FA32-A8C3-1B09BD789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9535" y="3283945"/>
            <a:ext cx="923337" cy="968330"/>
          </a:xfrm>
          <a:prstGeom prst="rect">
            <a:avLst/>
          </a:prstGeom>
        </p:spPr>
      </p:pic>
      <p:sp>
        <p:nvSpPr>
          <p:cNvPr id="18" name="Signo más 17">
            <a:extLst>
              <a:ext uri="{FF2B5EF4-FFF2-40B4-BE49-F238E27FC236}">
                <a16:creationId xmlns:a16="http://schemas.microsoft.com/office/drawing/2014/main" id="{00A74BC9-E2F2-A3FF-99DC-E0FF07A5885E}"/>
              </a:ext>
            </a:extLst>
          </p:cNvPr>
          <p:cNvSpPr/>
          <p:nvPr/>
        </p:nvSpPr>
        <p:spPr>
          <a:xfrm>
            <a:off x="5535938" y="3416167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61075FA-4F02-D04A-2262-A2215DCA7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1446" y="3336561"/>
            <a:ext cx="689646" cy="997786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CB0F6D9E-0781-3316-232B-9DD0221F89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95" y="3204643"/>
            <a:ext cx="1048463" cy="1048463"/>
          </a:xfrm>
          <a:prstGeom prst="rect">
            <a:avLst/>
          </a:prstGeom>
        </p:spPr>
      </p:pic>
      <p:sp>
        <p:nvSpPr>
          <p:cNvPr id="21" name="Es igual a 20">
            <a:extLst>
              <a:ext uri="{FF2B5EF4-FFF2-40B4-BE49-F238E27FC236}">
                <a16:creationId xmlns:a16="http://schemas.microsoft.com/office/drawing/2014/main" id="{4C0D9742-17B6-89B1-E928-9AA0B97A773A}"/>
              </a:ext>
            </a:extLst>
          </p:cNvPr>
          <p:cNvSpPr/>
          <p:nvPr/>
        </p:nvSpPr>
        <p:spPr>
          <a:xfrm>
            <a:off x="7007076" y="3508158"/>
            <a:ext cx="689646" cy="441435"/>
          </a:xfrm>
          <a:prstGeom prst="mathEqual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36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53A566-8BD4-B0A9-775C-C046DB31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409" y="1613514"/>
            <a:ext cx="5755850" cy="4932006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1986543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EF83BF2-D83A-21DC-5A4B-2BA30C48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87" y="1746189"/>
            <a:ext cx="4781538" cy="4568499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44196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7" name="Marcador de contenido 11">
            <a:extLst>
              <a:ext uri="{FF2B5EF4-FFF2-40B4-BE49-F238E27FC236}">
                <a16:creationId xmlns:a16="http://schemas.microsoft.com/office/drawing/2014/main" id="{133A5365-DFFE-17C4-0587-B01540B966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4993015"/>
              </p:ext>
            </p:extLst>
          </p:nvPr>
        </p:nvGraphicFramePr>
        <p:xfrm>
          <a:off x="2479893" y="2008969"/>
          <a:ext cx="6959260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816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2194D7-5A54-57E7-C96B-56EF0593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793" y="1557076"/>
            <a:ext cx="3457575" cy="5010150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814441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C35DBC-6FB0-6B28-9EF8-C4E0BBEF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5" y="1828038"/>
            <a:ext cx="7631291" cy="4135667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3025616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sz="6000" dirty="0" err="1"/>
              <a:t>Code</a:t>
            </a:r>
            <a:r>
              <a:rPr lang="es-ES" sz="6000" dirty="0"/>
              <a:t> &amp; Demo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Demo </a:t>
            </a:r>
            <a:r>
              <a:rPr lang="en-US" dirty="0" err="1">
                <a:solidFill>
                  <a:schemeClr val="tx1"/>
                </a:solidFill>
              </a:rPr>
              <a:t>Passwordless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.net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9E6D920E-08B5-19D6-659F-C2D989D9A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06" y="2474842"/>
            <a:ext cx="2101764" cy="21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550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1225" y="1798982"/>
            <a:ext cx="7004391" cy="1351721"/>
          </a:xfrm>
        </p:spPr>
        <p:txBody>
          <a:bodyPr/>
          <a:lstStyle/>
          <a:p>
            <a:r>
              <a:rPr lang="es-ES" dirty="0"/>
              <a:t>Preguntas frecuentes</a:t>
            </a:r>
            <a:endParaRPr lang="en-ES" dirty="0"/>
          </a:p>
        </p:txBody>
      </p:sp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10A19565-D564-EFF1-270F-6C18F6B05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16" y="2161314"/>
            <a:ext cx="2801211" cy="280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78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9350" y="1894420"/>
            <a:ext cx="9889663" cy="1325563"/>
          </a:xfrm>
        </p:spPr>
        <p:txBody>
          <a:bodyPr/>
          <a:lstStyle/>
          <a:p>
            <a:r>
              <a:rPr lang="es-ES" dirty="0"/>
              <a:t>¿Qué pasa si nos roban la clave pública?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</p:spTree>
    <p:extLst>
      <p:ext uri="{BB962C8B-B14F-4D97-AF65-F5344CB8AC3E}">
        <p14:creationId xmlns:p14="http://schemas.microsoft.com/office/powerpoint/2010/main" val="2562102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9350" y="1894420"/>
            <a:ext cx="9889663" cy="1325563"/>
          </a:xfrm>
        </p:spPr>
        <p:txBody>
          <a:bodyPr/>
          <a:lstStyle/>
          <a:p>
            <a:r>
              <a:rPr lang="es-ES" dirty="0"/>
              <a:t>Si estoy registrado en un portal </a:t>
            </a:r>
            <a:r>
              <a:rPr lang="es-ES" dirty="0" err="1"/>
              <a:t>passwordless</a:t>
            </a:r>
            <a:r>
              <a:rPr lang="es-ES" dirty="0"/>
              <a:t> y pierdo o se me rompe el portátil, ¿He perdido mi cuenta?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</p:spTree>
    <p:extLst>
      <p:ext uri="{BB962C8B-B14F-4D97-AF65-F5344CB8AC3E}">
        <p14:creationId xmlns:p14="http://schemas.microsoft.com/office/powerpoint/2010/main" val="2382563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Handbook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CBD42A-8247-8941-DE9A-DD37FDF3D2F0}"/>
              </a:ext>
            </a:extLst>
          </p:cNvPr>
          <p:cNvSpPr txBox="1"/>
          <p:nvPr/>
        </p:nvSpPr>
        <p:spPr>
          <a:xfrm>
            <a:off x="746234" y="2114423"/>
            <a:ext cx="585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(996) I Stole a Microsoft 365 Account. Here's How. - YouTube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DA47EA-47C0-8643-3B05-8CCE0FE0EC8E}"/>
              </a:ext>
            </a:extLst>
          </p:cNvPr>
          <p:cNvSpPr txBox="1"/>
          <p:nvPr/>
        </p:nvSpPr>
        <p:spPr>
          <a:xfrm>
            <a:off x="746234" y="2639841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Math in Public-key Cryptography explained in simple words | by Aniket </a:t>
            </a:r>
            <a:r>
              <a:rPr lang="en-US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Pingley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Ph.D. | </a:t>
            </a:r>
            <a:r>
              <a:rPr lang="en-US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Techanic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Medium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16CE38-F449-49CD-6C9D-E7DBDD6F01B4}"/>
              </a:ext>
            </a:extLst>
          </p:cNvPr>
          <p:cNvSpPr txBox="1"/>
          <p:nvPr/>
        </p:nvSpPr>
        <p:spPr>
          <a:xfrm>
            <a:off x="746234" y="3481827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WebAuthn.io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3A6114-CBCC-B535-1630-633A4934B97F}"/>
              </a:ext>
            </a:extLst>
          </p:cNvPr>
          <p:cNvSpPr txBox="1"/>
          <p:nvPr/>
        </p:nvSpPr>
        <p:spPr>
          <a:xfrm>
            <a:off x="746234" y="4050019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 to Web Authentication (</a:t>
            </a:r>
            <a:r>
              <a:rPr lang="en-US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webauthn.guide</a:t>
            </a: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93479BF-D8BC-D662-FD36-A3266CB55FC4}"/>
              </a:ext>
            </a:extLst>
          </p:cNvPr>
          <p:cNvSpPr txBox="1"/>
          <p:nvPr/>
        </p:nvSpPr>
        <p:spPr>
          <a:xfrm>
            <a:off x="746234" y="4571567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passwordless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-lib/fido2-net-lib: FIDO2 .NET library for FIDO2 / </a:t>
            </a:r>
            <a:r>
              <a:rPr lang="en-US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Attestation and Assertion using .NET (github.com)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2231AA0-2DF7-CBF7-008F-4A749A96B520}"/>
              </a:ext>
            </a:extLst>
          </p:cNvPr>
          <p:cNvSpPr txBox="1"/>
          <p:nvPr/>
        </p:nvSpPr>
        <p:spPr>
          <a:xfrm>
            <a:off x="815412" y="5571457"/>
            <a:ext cx="6103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damienbod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/AspNetCoreIdentityFido2Mfa: ASP.NET Core 7 Identity with FIDO2 </a:t>
            </a:r>
            <a:r>
              <a:rPr lang="en-US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MFA, </a:t>
            </a:r>
            <a:r>
              <a:rPr lang="en-US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passwordless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01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029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C5A02F26-621A-8015-DA4A-FF2EF1BA2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96" y="2936817"/>
            <a:ext cx="1103552" cy="1103552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B32ABE33-6D6C-8AB9-2D18-279718B4D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81" y="2894314"/>
            <a:ext cx="1188558" cy="1188558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7697D75B-34F1-2395-BF42-CAC650D68CE3}"/>
              </a:ext>
            </a:extLst>
          </p:cNvPr>
          <p:cNvSpPr/>
          <p:nvPr/>
        </p:nvSpPr>
        <p:spPr>
          <a:xfrm>
            <a:off x="3834639" y="3213674"/>
            <a:ext cx="3657600" cy="570753"/>
          </a:xfrm>
          <a:prstGeom prst="rightArrow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61981C-AFE1-DB68-40A2-D4AC154252BD}"/>
              </a:ext>
            </a:extLst>
          </p:cNvPr>
          <p:cNvSpPr txBox="1"/>
          <p:nvPr/>
        </p:nvSpPr>
        <p:spPr>
          <a:xfrm>
            <a:off x="4645613" y="3784427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SansPro-Regular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SansPro-Regular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SansPro-Regular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SansPro-Regular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CD758AB1-CD67-9BDA-7DE1-311E664E8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60" y="4548628"/>
            <a:ext cx="1188557" cy="11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6EB08C-A8ED-940C-1292-AAFF9602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002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682079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vents">
  <a:themeElements>
    <a:clrScheme name="Plain Concepts Colour Palette">
      <a:dk1>
        <a:srgbClr val="041C2C"/>
      </a:dk1>
      <a:lt1>
        <a:srgbClr val="DBE2E9"/>
      </a:lt1>
      <a:dk2>
        <a:srgbClr val="041C2B"/>
      </a:dk2>
      <a:lt2>
        <a:srgbClr val="FFFFFF"/>
      </a:lt2>
      <a:accent1>
        <a:srgbClr val="00B5F1"/>
      </a:accent1>
      <a:accent2>
        <a:srgbClr val="FBDD40"/>
      </a:accent2>
      <a:accent3>
        <a:srgbClr val="2BCCD3"/>
      </a:accent3>
      <a:accent4>
        <a:srgbClr val="8B5DE1"/>
      </a:accent4>
      <a:accent5>
        <a:srgbClr val="DF4661"/>
      </a:accent5>
      <a:accent6>
        <a:srgbClr val="0F71E8"/>
      </a:accent6>
      <a:hlink>
        <a:srgbClr val="0F71E8"/>
      </a:hlink>
      <a:folHlink>
        <a:srgbClr val="00B5F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lain Concepts Theme">
  <a:themeElements>
    <a:clrScheme name="Plain Concepts PPT 2020">
      <a:dk1>
        <a:srgbClr val="041C2C"/>
      </a:dk1>
      <a:lt1>
        <a:srgbClr val="DBE2E9"/>
      </a:lt1>
      <a:dk2>
        <a:srgbClr val="041C2B"/>
      </a:dk2>
      <a:lt2>
        <a:srgbClr val="FFFFFF"/>
      </a:lt2>
      <a:accent1>
        <a:srgbClr val="00B5F1"/>
      </a:accent1>
      <a:accent2>
        <a:srgbClr val="FBDD40"/>
      </a:accent2>
      <a:accent3>
        <a:srgbClr val="2BCCD3"/>
      </a:accent3>
      <a:accent4>
        <a:srgbClr val="8B5DE1"/>
      </a:accent4>
      <a:accent5>
        <a:srgbClr val="DF4661"/>
      </a:accent5>
      <a:accent6>
        <a:srgbClr val="0F71E8"/>
      </a:accent6>
      <a:hlink>
        <a:srgbClr val="0F71E8"/>
      </a:hlink>
      <a:folHlink>
        <a:srgbClr val="00B5F1"/>
      </a:folHlink>
    </a:clrScheme>
    <a:fontScheme name="SourceSansPro-Bold">
      <a:majorFont>
        <a:latin typeface="SourceSansPro-Bold"/>
        <a:ea typeface=""/>
        <a:cs typeface=""/>
      </a:majorFont>
      <a:minorFont>
        <a:latin typeface="SourceSansPro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14535</TotalTime>
  <Words>2319</Words>
  <Application>Microsoft Office PowerPoint</Application>
  <PresentationFormat>Panorámica</PresentationFormat>
  <Paragraphs>340</Paragraphs>
  <Slides>67</Slides>
  <Notes>19</Notes>
  <HiddenSlides>1</HiddenSlides>
  <MMClips>1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67</vt:i4>
      </vt:variant>
    </vt:vector>
  </HeadingPairs>
  <TitlesOfParts>
    <vt:vector size="84" baseType="lpstr">
      <vt:lpstr>Arial</vt:lpstr>
      <vt:lpstr>Calibri</vt:lpstr>
      <vt:lpstr>Calibri Light</vt:lpstr>
      <vt:lpstr>Montserrat</vt:lpstr>
      <vt:lpstr>Montserrat Bold</vt:lpstr>
      <vt:lpstr>Montserrat Light</vt:lpstr>
      <vt:lpstr>Montserrat Medium</vt:lpstr>
      <vt:lpstr>Montserrat SemiBold</vt:lpstr>
      <vt:lpstr>OpenSansRegular</vt:lpstr>
      <vt:lpstr>Segoe UI</vt:lpstr>
      <vt:lpstr>Söhne</vt:lpstr>
      <vt:lpstr>SourceSansPro-Regular</vt:lpstr>
      <vt:lpstr>Trebuchet MS</vt:lpstr>
      <vt:lpstr>Wingdings</vt:lpstr>
      <vt:lpstr>Tema de Office</vt:lpstr>
      <vt:lpstr>Events</vt:lpstr>
      <vt:lpstr>Plain Concepts Theme</vt:lpstr>
      <vt:lpstr>Presentación de PowerPoint</vt:lpstr>
      <vt:lpstr>Presentación de PowerPoint</vt:lpstr>
      <vt:lpstr>Presentación de PowerPoint</vt:lpstr>
      <vt:lpstr>Presentación de PowerPoint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 – 2FA</vt:lpstr>
      <vt:lpstr>Login &amp; Password – 2FA</vt:lpstr>
      <vt:lpstr>Login &amp; Password - MFA</vt:lpstr>
      <vt:lpstr>Login &amp; Password - MFA</vt:lpstr>
      <vt:lpstr> MFA</vt:lpstr>
      <vt:lpstr>Login &amp; Password</vt:lpstr>
      <vt:lpstr>Login &amp; Password</vt:lpstr>
      <vt:lpstr>Presentación de PowerPoint</vt:lpstr>
      <vt:lpstr>Criptografía clave pública</vt:lpstr>
      <vt:lpstr> Criptografía clave pública</vt:lpstr>
      <vt:lpstr>Criptografía clave pública</vt:lpstr>
      <vt:lpstr>Criptografía clave pública</vt:lpstr>
      <vt:lpstr>Criptografía clave pública</vt:lpstr>
      <vt:lpstr>Criptografía clave pública</vt:lpstr>
      <vt:lpstr>Presentación de PowerPoint</vt:lpstr>
      <vt:lpstr>Presentación de PowerPoint</vt:lpstr>
      <vt:lpstr>Flujo de registro</vt:lpstr>
      <vt:lpstr>Flujo de registro</vt:lpstr>
      <vt:lpstr>Flujo de registro</vt:lpstr>
      <vt:lpstr>Flujo de registro</vt:lpstr>
      <vt:lpstr>Flujo de registro</vt:lpstr>
      <vt:lpstr>Flujo de registro</vt:lpstr>
      <vt:lpstr>Flujo de registro</vt:lpstr>
      <vt:lpstr>Flujo de registro</vt:lpstr>
      <vt:lpstr>Flujo de registro</vt:lpstr>
      <vt:lpstr>Flujo de registro</vt:lpstr>
      <vt:lpstr>Presentación de PowerPoint</vt:lpstr>
      <vt:lpstr>Protocol</vt:lpstr>
      <vt:lpstr>Protocol</vt:lpstr>
      <vt:lpstr>Protocol</vt:lpstr>
      <vt:lpstr>Plataforma</vt:lpstr>
      <vt:lpstr>Plataforma</vt:lpstr>
      <vt:lpstr>Hardware</vt:lpstr>
      <vt:lpstr>Presentación de PowerPoint</vt:lpstr>
      <vt:lpstr>WebAuthn Passwordless</vt:lpstr>
      <vt:lpstr>WebAuthn Passwordless</vt:lpstr>
      <vt:lpstr>WebAuthn Passwordless</vt:lpstr>
      <vt:lpstr>WebAuthn Passwordless</vt:lpstr>
      <vt:lpstr>WebAuthn Passwordless</vt:lpstr>
      <vt:lpstr>WebAuthn Passwordless</vt:lpstr>
      <vt:lpstr>WebAuthn Passwordless</vt:lpstr>
      <vt:lpstr>WebAuthn Passwordless</vt:lpstr>
      <vt:lpstr>Presentación de PowerPoint</vt:lpstr>
      <vt:lpstr>Presentación de PowerPoint</vt:lpstr>
      <vt:lpstr>¿Qué pasa si nos roban la clave pública?</vt:lpstr>
      <vt:lpstr>Si estoy registrado en un portal passwordless y pierdo o se me rompe el portátil, ¿He perdido mi cuenta?</vt:lpstr>
      <vt:lpstr>Handbook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Passwordless – WebAuthn for .NET</dc:title>
  <dc:creator>Rubén Gómez García</dc:creator>
  <cp:lastModifiedBy>Rubén Gómez García</cp:lastModifiedBy>
  <cp:revision>42</cp:revision>
  <dcterms:created xsi:type="dcterms:W3CDTF">2023-10-11T11:18:57Z</dcterms:created>
  <dcterms:modified xsi:type="dcterms:W3CDTF">2023-12-14T21:13:17Z</dcterms:modified>
</cp:coreProperties>
</file>